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9" r:id="rId3"/>
    <p:sldId id="260" r:id="rId4"/>
    <p:sldId id="257" r:id="rId5"/>
    <p:sldId id="264" r:id="rId6"/>
    <p:sldId id="294" r:id="rId7"/>
    <p:sldId id="295" r:id="rId8"/>
    <p:sldId id="296" r:id="rId9"/>
    <p:sldId id="297" r:id="rId10"/>
    <p:sldId id="265" r:id="rId11"/>
    <p:sldId id="298" r:id="rId12"/>
    <p:sldId id="266" r:id="rId13"/>
    <p:sldId id="267" r:id="rId14"/>
    <p:sldId id="299" r:id="rId15"/>
    <p:sldId id="300" r:id="rId16"/>
    <p:sldId id="268" r:id="rId17"/>
    <p:sldId id="269" r:id="rId18"/>
    <p:sldId id="270" r:id="rId19"/>
    <p:sldId id="301" r:id="rId20"/>
    <p:sldId id="302" r:id="rId21"/>
    <p:sldId id="303" r:id="rId22"/>
    <p:sldId id="304" r:id="rId23"/>
    <p:sldId id="305" r:id="rId24"/>
    <p:sldId id="272" r:id="rId25"/>
    <p:sldId id="309" r:id="rId26"/>
    <p:sldId id="274" r:id="rId27"/>
    <p:sldId id="275" r:id="rId28"/>
    <p:sldId id="310" r:id="rId29"/>
    <p:sldId id="280" r:id="rId30"/>
    <p:sldId id="308" r:id="rId31"/>
    <p:sldId id="281" r:id="rId32"/>
    <p:sldId id="282" r:id="rId33"/>
    <p:sldId id="283" r:id="rId34"/>
    <p:sldId id="284" r:id="rId35"/>
    <p:sldId id="311" r:id="rId36"/>
    <p:sldId id="276" r:id="rId37"/>
    <p:sldId id="277" r:id="rId38"/>
    <p:sldId id="285" r:id="rId39"/>
    <p:sldId id="286" r:id="rId40"/>
    <p:sldId id="287" r:id="rId41"/>
    <p:sldId id="288" r:id="rId42"/>
    <p:sldId id="306" r:id="rId43"/>
    <p:sldId id="278" r:id="rId44"/>
    <p:sldId id="279" r:id="rId45"/>
    <p:sldId id="289" r:id="rId46"/>
    <p:sldId id="290" r:id="rId47"/>
    <p:sldId id="291" r:id="rId48"/>
    <p:sldId id="292" r:id="rId49"/>
    <p:sldId id="293" r:id="rId50"/>
    <p:sldId id="312"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4624" autoAdjust="0"/>
  </p:normalViewPr>
  <p:slideViewPr>
    <p:cSldViewPr>
      <p:cViewPr>
        <p:scale>
          <a:sx n="60" d="100"/>
          <a:sy n="60" d="100"/>
        </p:scale>
        <p:origin x="-1554" y="-210"/>
      </p:cViewPr>
      <p:guideLst>
        <p:guide orient="horz" pos="2160"/>
        <p:guide pos="2880"/>
      </p:guideLst>
    </p:cSldViewPr>
  </p:slideViewPr>
  <p:outlineViewPr>
    <p:cViewPr>
      <p:scale>
        <a:sx n="33" d="100"/>
        <a:sy n="33" d="100"/>
      </p:scale>
      <p:origin x="0" y="15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9D3585A-E46D-49E6-A3D4-F6371909D1FD}" type="datetimeFigureOut">
              <a:rPr lang="ar-SA" smtClean="0"/>
              <a:pPr/>
              <a:t>16/08/1437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F1BC25A-63B2-4D96-B909-104E5B03CB07}" type="slidenum">
              <a:rPr lang="ar-SA" smtClean="0"/>
              <a:pPr/>
              <a:t>‹#›</a:t>
            </a:fld>
            <a:endParaRPr lang="ar-SA"/>
          </a:p>
        </p:txBody>
      </p:sp>
    </p:spTree>
    <p:extLst>
      <p:ext uri="{BB962C8B-B14F-4D97-AF65-F5344CB8AC3E}">
        <p14:creationId xmlns:p14="http://schemas.microsoft.com/office/powerpoint/2010/main" val="27944559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F1BC25A-63B2-4D96-B909-104E5B03CB07}" type="slidenum">
              <a:rPr lang="ar-SA" smtClean="0"/>
              <a:pPr/>
              <a:t>26</a:t>
            </a:fld>
            <a:endParaRPr lang="ar-SA"/>
          </a:p>
        </p:txBody>
      </p:sp>
    </p:spTree>
    <p:extLst>
      <p:ext uri="{BB962C8B-B14F-4D97-AF65-F5344CB8AC3E}">
        <p14:creationId xmlns:p14="http://schemas.microsoft.com/office/powerpoint/2010/main" val="54022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6F1BC25A-63B2-4D96-B909-104E5B03CB07}" type="slidenum">
              <a:rPr lang="ar-SA" smtClean="0"/>
              <a:pPr/>
              <a:t>38</a:t>
            </a:fld>
            <a:endParaRPr lang="ar-SA"/>
          </a:p>
        </p:txBody>
      </p:sp>
    </p:spTree>
    <p:extLst>
      <p:ext uri="{BB962C8B-B14F-4D97-AF65-F5344CB8AC3E}">
        <p14:creationId xmlns:p14="http://schemas.microsoft.com/office/powerpoint/2010/main" val="177695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lb/url?url=http://islamstory.com/ar/%D8%A7%D8%AA%D9%81%D8%A7%D9%82-%D8%A7%D9%88%D8%B3%D9%84%D9%88-%D8%B9%D8%B4%D8%B1%D9%88%D9%86-%D8%B9%D8%A7%D9%85%D8%A7-%D8%B9%D8%AC%D8%A7%D9%81%D8%A7&amp;rct=j&amp;frm=1&amp;q=&amp;esrc=s&amp;sa=U&amp;ved=0ahUKEwi_sPqph9XLAhVLQBQKHdAICK0QwW4IFTAA&amp;usg=AFQjCNGMF49Pu2eucjzK8Cv1d_DCo7cZIg"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lb/url?url=http://gnrd.net/ar/seemore.php?id=1027&amp;rct=j&amp;frm=1&amp;q=&amp;esrc=s&amp;sa=U&amp;ved=0ahUKEwjXgIvCk9XLAhXI6RQKHc3RCa8QwW4IGTAC&amp;usg=AFQjCNHQet8tm2VWMq3_TgBFDEaDhFsyMQ" TargetMode="Externa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lb/url?url=http://www.almanar.com.lb/adetails.php?eid=1459731&amp;rct=j&amp;frm=1&amp;q=&amp;esrc=s&amp;sa=U&amp;ved=0ahUKEwi6-4XOlNXLAhVEvxQKHTh2AngQwW4IHzAF&amp;usg=AFQjCNHfI8BglJuY1UxP7pWFuaGTf6usvg" TargetMode="External"/><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lb/url?url=http://www.mofa.gov.kw/ar/State-Of-Kuwait/Sites-and-Links/Pages/%D8%AC%D8%A7%D9%85%D8%B9%D8%A9-%D8%A7%D9%84%D8%AF%D9%88%D9%84-%D8%A7%D9%84%D8%B9%D8%B1%D8%A8%D9%8A%D8%A9.aspx&amp;rct=j&amp;frm=1&amp;q=&amp;esrc=s&amp;sa=U&amp;ved=0ahUKEwi3rpPUldXLAhXFWRQKHd5nCqMQwW4IGTAC&amp;usg=AFQjCNGYEw_ESBr-WXK4wGyhhJh_39JN8Q" TargetMode="External"/><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om.lb/url?url=http://laji-net.net/arabic/default.asp?ContentID=29047&amp;menuID=21&amp;rct=j&amp;frm=1&amp;q=&amp;esrc=s&amp;sa=U&amp;ved=0ahUKEwjd59j6ldXLAhXC1hQKHcdMCVIQwW4IFTAA&amp;usg=AFQjCNHVZJluVUVOE6ZErLWC4TgVDzOEJA" TargetMode="External"/><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lb/url?url=http://beirutpress.net/article/222158/%D8%A7%D9%84%D9%81%D8%B5%D8%A7%D8%A6%D9%84-%D8%A7%D9%84%D9%81%D9%84%D8%B3%D8%B7%D9%8A%D9%86%D9%8A%D8%A9-%D9%84%D8%AA%D8%B5%D8%B9%D9%8A%D8%AF-%D8%AD%D8%A7%D9%84%D8%A9-%D8%A7%D9%84%D8%A5%D8%B4%D8%AA%D8%A8%D8%A7%D9%83-%D9%88%D8%A7%D9%84%D9%85%D9%82%D8%A7%D9%88%D9%85%D8%A9-%D8%A8%D9%83%D9%84-%D8%A3%D8%B4%D9%83%D8%A7%D9%84%D9%87%D8%A7-%D8%B6%D8%AF-%D8%A7%D9%84%D8%B9%D8%AF%D9%88-&amp;rct=j&amp;frm=1&amp;q=&amp;esrc=s&amp;sa=U&amp;ved=0ahUKEwif6ITTltXLAhVLtBQKHT_mBoEQwW4IFTAA&amp;usg=AFQjCNGWUbgFOka-wS8r58IaGhqNSszzYw" TargetMode="External"/><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lb/url?url=http://beirutpress.net/article/222158/%D8%A7%D9%84%D9%81%D8%B5%D8%A7%D8%A6%D9%84-%D8%A7%D9%84%D9%81%D9%84%D8%B3%D8%B7%D9%8A%D9%86%D9%8A%D8%A9-%D9%84%D8%AA%D8%B5%D8%B9%D9%8A%D8%AF-%D8%AD%D8%A7%D9%84%D8%A9-%D8%A7%D9%84%D8%A5%D8%B4%D8%AA%D8%A8%D8%A7%D9%83-%D9%88%D8%A7%D9%84%D9%85%D9%82%D8%A7%D9%88%D9%85%D8%A9-%D8%A8%D9%83%D9%84-%D8%A3%D8%B4%D9%83%D8%A7%D9%84%D9%87%D8%A7-%D8%B6%D8%AF-%D8%A7%D9%84%D8%B9%D8%AF%D9%88-&amp;rct=j&amp;frm=1&amp;q=&amp;esrc=s&amp;sa=U&amp;ved=0ahUKEwif6ITTltXLAhVLtBQKHT_mBoEQwW4IFTAA&amp;usg=AFQjCNGWUbgFOka-wS8r58IaGhqNSszzYw" TargetMode="External"/><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haled\Desktop\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2" y="188640"/>
            <a:ext cx="9143999" cy="6525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302320"/>
      </p:ext>
    </p:extLst>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haled\Desktop\dalil el qouds\1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Content Placeholder 3"/>
          <p:cNvGraphicFramePr>
            <a:graphicFrameLocks/>
          </p:cNvGraphicFramePr>
          <p:nvPr>
            <p:extLst>
              <p:ext uri="{D42A27DB-BD31-4B8C-83A1-F6EECF244321}">
                <p14:modId xmlns:p14="http://schemas.microsoft.com/office/powerpoint/2010/main" val="464533554"/>
              </p:ext>
            </p:extLst>
          </p:nvPr>
        </p:nvGraphicFramePr>
        <p:xfrm>
          <a:off x="457200" y="1219200"/>
          <a:ext cx="8229600" cy="5410201"/>
        </p:xfrm>
        <a:graphic>
          <a:graphicData uri="http://schemas.openxmlformats.org/drawingml/2006/table">
            <a:tbl>
              <a:tblPr rtl="1" firstRow="1" bandRow="1">
                <a:tableStyleId>{85BE263C-DBD7-4A20-BB59-AAB30ACAA65A}</a:tableStyleId>
              </a:tblPr>
              <a:tblGrid>
                <a:gridCol w="942110"/>
                <a:gridCol w="1333004"/>
                <a:gridCol w="5954486"/>
              </a:tblGrid>
              <a:tr h="475264">
                <a:tc>
                  <a:txBody>
                    <a:bodyPr/>
                    <a:lstStyle/>
                    <a:p>
                      <a:pPr algn="ctr" rtl="1"/>
                      <a:r>
                        <a:rPr lang="ar-LB" sz="2000" b="1" dirty="0" smtClean="0"/>
                        <a:t>الرقم</a:t>
                      </a:r>
                      <a:endParaRPr lang="ar-LB" sz="2000" b="1" dirty="0"/>
                    </a:p>
                  </a:txBody>
                  <a:tcPr/>
                </a:tc>
                <a:tc>
                  <a:txBody>
                    <a:bodyPr/>
                    <a:lstStyle/>
                    <a:p>
                      <a:pPr algn="ctr" rtl="1"/>
                      <a:r>
                        <a:rPr lang="ar-LB" sz="2000" b="1" dirty="0" smtClean="0"/>
                        <a:t>التاريخ</a:t>
                      </a:r>
                      <a:endParaRPr lang="ar-LB" sz="2000" b="1" dirty="0"/>
                    </a:p>
                  </a:txBody>
                  <a:tcPr/>
                </a:tc>
                <a:tc>
                  <a:txBody>
                    <a:bodyPr/>
                    <a:lstStyle/>
                    <a:p>
                      <a:pPr algn="ctr" rtl="1"/>
                      <a:r>
                        <a:rPr lang="ar-LB" sz="2000" b="1" dirty="0" smtClean="0"/>
                        <a:t>المضمون</a:t>
                      </a:r>
                      <a:endParaRPr lang="ar-LB" sz="2000" b="1" dirty="0"/>
                    </a:p>
                  </a:txBody>
                  <a:tcPr/>
                </a:tc>
              </a:tr>
              <a:tr h="475264">
                <a:tc>
                  <a:txBody>
                    <a:bodyPr/>
                    <a:lstStyle/>
                    <a:p>
                      <a:pPr algn="ctr" rtl="1"/>
                      <a:r>
                        <a:rPr lang="ar-LB" b="1" dirty="0" smtClean="0"/>
                        <a:t>303</a:t>
                      </a:r>
                      <a:endParaRPr lang="ar-LB" b="1" dirty="0"/>
                    </a:p>
                  </a:txBody>
                  <a:tcPr/>
                </a:tc>
                <a:tc>
                  <a:txBody>
                    <a:bodyPr/>
                    <a:lstStyle/>
                    <a:p>
                      <a:pPr algn="ctr" rtl="1"/>
                      <a:r>
                        <a:rPr lang="ar-LB" b="1" dirty="0" smtClean="0"/>
                        <a:t>1949/12/9</a:t>
                      </a:r>
                      <a:endParaRPr lang="ar-LB" b="1" dirty="0"/>
                    </a:p>
                  </a:txBody>
                  <a:tcPr/>
                </a:tc>
                <a:tc>
                  <a:txBody>
                    <a:bodyPr/>
                    <a:lstStyle/>
                    <a:p>
                      <a:pPr algn="r" rtl="1"/>
                      <a:r>
                        <a:rPr lang="ar-SA" sz="1800" b="1" kern="1200" dirty="0" smtClean="0">
                          <a:effectLst/>
                        </a:rPr>
                        <a:t>إعادة تأكيد وضع القدس تحت نظام دولي دائم.</a:t>
                      </a:r>
                      <a:endParaRPr lang="ar-LB" b="1" dirty="0"/>
                    </a:p>
                  </a:txBody>
                  <a:tcPr/>
                </a:tc>
              </a:tr>
              <a:tr h="820320">
                <a:tc>
                  <a:txBody>
                    <a:bodyPr/>
                    <a:lstStyle/>
                    <a:p>
                      <a:pPr algn="ctr" rtl="1"/>
                      <a:r>
                        <a:rPr lang="ar-LB" b="1" dirty="0" smtClean="0"/>
                        <a:t>2253</a:t>
                      </a:r>
                      <a:endParaRPr lang="ar-LB" b="1" dirty="0"/>
                    </a:p>
                  </a:txBody>
                  <a:tcPr/>
                </a:tc>
                <a:tc>
                  <a:txBody>
                    <a:bodyPr/>
                    <a:lstStyle/>
                    <a:p>
                      <a:pPr algn="ctr" rtl="1"/>
                      <a:r>
                        <a:rPr lang="ar-LB" b="1" dirty="0" smtClean="0"/>
                        <a:t>1967/7/4</a:t>
                      </a:r>
                      <a:endParaRPr lang="ar-LB"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smtClean="0">
                          <a:effectLst/>
                        </a:rPr>
                        <a:t> دعوة "إسرائيل" إلى إلغاء التدابير المتخذة لتغيير وضع مدينة القدس والامتناع عنها في المستقبل.</a:t>
                      </a:r>
                      <a:endParaRPr lang="en-US" sz="1800" b="1" kern="1200" dirty="0" smtClean="0">
                        <a:solidFill>
                          <a:schemeClr val="dk1"/>
                        </a:solidFill>
                        <a:effectLst/>
                        <a:latin typeface="+mn-lt"/>
                        <a:ea typeface="+mn-ea"/>
                        <a:cs typeface="+mn-cs"/>
                      </a:endParaRPr>
                    </a:p>
                  </a:txBody>
                  <a:tcPr/>
                </a:tc>
              </a:tr>
              <a:tr h="475264">
                <a:tc>
                  <a:txBody>
                    <a:bodyPr/>
                    <a:lstStyle/>
                    <a:p>
                      <a:pPr algn="ctr" rtl="1"/>
                      <a:r>
                        <a:rPr lang="ar-LB" b="1" dirty="0" smtClean="0"/>
                        <a:t>2254</a:t>
                      </a:r>
                      <a:endParaRPr lang="ar-LB" b="1" dirty="0"/>
                    </a:p>
                  </a:txBody>
                  <a:tcPr/>
                </a:tc>
                <a:tc>
                  <a:txBody>
                    <a:bodyPr/>
                    <a:lstStyle/>
                    <a:p>
                      <a:pPr algn="ctr" rtl="1"/>
                      <a:r>
                        <a:rPr lang="ar-LB" b="1" dirty="0" smtClean="0"/>
                        <a:t>1967/7/14</a:t>
                      </a:r>
                      <a:endParaRPr lang="ar-LB"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smtClean="0">
                          <a:effectLst/>
                        </a:rPr>
                        <a:t>إبداء الأسف للتدابير التي اتخذتها "إسرائيل" لتغيير وضع مدينة القدس.</a:t>
                      </a:r>
                      <a:endParaRPr lang="en-US" sz="1800" b="1" kern="1200" dirty="0" smtClean="0">
                        <a:solidFill>
                          <a:schemeClr val="dk1"/>
                        </a:solidFill>
                        <a:effectLst/>
                        <a:latin typeface="+mn-lt"/>
                        <a:ea typeface="+mn-ea"/>
                        <a:cs typeface="+mn-cs"/>
                      </a:endParaRPr>
                    </a:p>
                  </a:txBody>
                  <a:tcPr/>
                </a:tc>
              </a:tr>
              <a:tr h="820320">
                <a:tc>
                  <a:txBody>
                    <a:bodyPr/>
                    <a:lstStyle/>
                    <a:p>
                      <a:pPr algn="ctr" rtl="1"/>
                      <a:r>
                        <a:rPr lang="ar-LB" b="1" dirty="0" smtClean="0"/>
                        <a:t>2851</a:t>
                      </a:r>
                      <a:endParaRPr lang="ar-LB" b="1" dirty="0"/>
                    </a:p>
                  </a:txBody>
                  <a:tcPr/>
                </a:tc>
                <a:tc>
                  <a:txBody>
                    <a:bodyPr/>
                    <a:lstStyle/>
                    <a:p>
                      <a:pPr algn="ctr" rtl="1"/>
                      <a:r>
                        <a:rPr lang="ar-LB" b="1" dirty="0" smtClean="0"/>
                        <a:t>1971/12/20</a:t>
                      </a:r>
                      <a:endParaRPr lang="ar-LB" b="1"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800" b="1" kern="1200" dirty="0" smtClean="0">
                          <a:effectLst/>
                        </a:rPr>
                        <a:t>مطالبة "إسرائيل" بأن تلغي جميع الإجراءات لضم الأراضي المحتلة أو استيطانها، والطلب من اللجنة الخاصة الاستمرار في عملها.</a:t>
                      </a:r>
                      <a:endParaRPr lang="en-US" sz="1800" b="1" kern="1200" dirty="0" smtClean="0">
                        <a:solidFill>
                          <a:schemeClr val="dk1"/>
                        </a:solidFill>
                        <a:effectLst/>
                        <a:latin typeface="+mn-lt"/>
                        <a:ea typeface="+mn-ea"/>
                        <a:cs typeface="+mn-cs"/>
                      </a:endParaRPr>
                    </a:p>
                  </a:txBody>
                  <a:tcPr/>
                </a:tc>
              </a:tr>
              <a:tr h="1523449">
                <a:tc>
                  <a:txBody>
                    <a:bodyPr/>
                    <a:lstStyle/>
                    <a:p>
                      <a:pPr algn="ctr" rtl="1"/>
                      <a:r>
                        <a:rPr lang="ar-LB" b="1" dirty="0" smtClean="0"/>
                        <a:t>2949</a:t>
                      </a:r>
                      <a:endParaRPr lang="ar-LB" b="1" dirty="0"/>
                    </a:p>
                  </a:txBody>
                  <a:tcPr/>
                </a:tc>
                <a:tc>
                  <a:txBody>
                    <a:bodyPr/>
                    <a:lstStyle/>
                    <a:p>
                      <a:pPr algn="ctr" rtl="1"/>
                      <a:r>
                        <a:rPr lang="ar-LB" b="1" dirty="0" smtClean="0"/>
                        <a:t>1972/12/8</a:t>
                      </a:r>
                      <a:endParaRPr lang="ar-LB" b="1" dirty="0"/>
                    </a:p>
                  </a:txBody>
                  <a:tcPr/>
                </a:tc>
                <a:tc>
                  <a:txBody>
                    <a:bodyPr/>
                    <a:lstStyle/>
                    <a:p>
                      <a:pPr algn="r" rtl="1"/>
                      <a:r>
                        <a:rPr lang="ar-SA" sz="1800" b="1" kern="1200" dirty="0" smtClean="0">
                          <a:effectLst/>
                        </a:rPr>
                        <a:t>: التعبير عن القلق الشديد لاستمرار الاحتلال الإسرائيلي للأراضي العربية، ومناشدة الدول جميعاً ألّا تعترف بالتغييرات التي قامت بها "إسرائيل" في الأراضي العربية المحتلة، وأن تتجنب أعمالاً، بما في ذلك المعونة التي يمكن أن تشكل اعترافاً بذلك الاحتلال.</a:t>
                      </a:r>
                      <a:endParaRPr lang="ar-LB" b="1" dirty="0"/>
                    </a:p>
                  </a:txBody>
                  <a:tcPr/>
                </a:tc>
              </a:tr>
              <a:tr h="820320">
                <a:tc>
                  <a:txBody>
                    <a:bodyPr/>
                    <a:lstStyle/>
                    <a:p>
                      <a:pPr algn="ctr" rtl="1"/>
                      <a:r>
                        <a:rPr lang="ar-LB" b="1" dirty="0" smtClean="0"/>
                        <a:t>207/35</a:t>
                      </a:r>
                      <a:endParaRPr lang="ar-LB" b="1" dirty="0"/>
                    </a:p>
                  </a:txBody>
                  <a:tcPr/>
                </a:tc>
                <a:tc>
                  <a:txBody>
                    <a:bodyPr/>
                    <a:lstStyle/>
                    <a:p>
                      <a:pPr algn="ctr" rtl="1"/>
                      <a:r>
                        <a:rPr lang="ar-LB" b="1" dirty="0" smtClean="0"/>
                        <a:t>1980/12/16</a:t>
                      </a:r>
                      <a:endParaRPr lang="ar-LB" b="1" dirty="0"/>
                    </a:p>
                  </a:txBody>
                  <a:tcPr/>
                </a:tc>
                <a:tc>
                  <a:txBody>
                    <a:bodyPr/>
                    <a:lstStyle/>
                    <a:p>
                      <a:pPr algn="r" rtl="1"/>
                      <a:r>
                        <a:rPr lang="ar-SA" sz="1800" b="1" kern="1200" dirty="0" smtClean="0">
                          <a:effectLst/>
                        </a:rPr>
                        <a:t>بإدانة العدوان الإسرائيلي على لبنان والشعب الفلسطيني بشدة، والتأكيد مجدداً للرفض الشديد لقرار "إسرائيل" بضم القدس.</a:t>
                      </a:r>
                      <a:endParaRPr lang="ar-LB" b="1" dirty="0"/>
                    </a:p>
                  </a:txBody>
                  <a:tcPr/>
                </a:tc>
              </a:tr>
            </a:tbl>
          </a:graphicData>
        </a:graphic>
      </p:graphicFrame>
    </p:spTree>
    <p:extLst>
      <p:ext uri="{BB962C8B-B14F-4D97-AF65-F5344CB8AC3E}">
        <p14:creationId xmlns:p14="http://schemas.microsoft.com/office/powerpoint/2010/main" val="3152252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haled\Desktop\dalil el qouds\1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p:cNvGraphicFramePr>
          <p:nvPr>
            <p:extLst>
              <p:ext uri="{D42A27DB-BD31-4B8C-83A1-F6EECF244321}">
                <p14:modId xmlns:p14="http://schemas.microsoft.com/office/powerpoint/2010/main" val="2349603299"/>
              </p:ext>
            </p:extLst>
          </p:nvPr>
        </p:nvGraphicFramePr>
        <p:xfrm>
          <a:off x="428596" y="1426232"/>
          <a:ext cx="8229600" cy="5146040"/>
        </p:xfrm>
        <a:graphic>
          <a:graphicData uri="http://schemas.openxmlformats.org/drawingml/2006/table">
            <a:tbl>
              <a:tblPr rtl="1" firstRow="1" bandRow="1">
                <a:effectLst/>
                <a:tableStyleId>{F5AB1C69-6EDB-4FF4-983F-18BD219EF322}</a:tableStyleId>
              </a:tblPr>
              <a:tblGrid>
                <a:gridCol w="693058"/>
                <a:gridCol w="1208314"/>
                <a:gridCol w="6328228"/>
              </a:tblGrid>
              <a:tr h="260996">
                <a:tc>
                  <a:txBody>
                    <a:bodyPr/>
                    <a:lstStyle/>
                    <a:p>
                      <a:pPr algn="ctr" rtl="1"/>
                      <a:r>
                        <a:rPr lang="ar-LB" b="1" dirty="0" smtClean="0"/>
                        <a:t>الرقم</a:t>
                      </a:r>
                      <a:endParaRPr lang="ar-LB" b="1" dirty="0"/>
                    </a:p>
                  </a:txBody>
                  <a:tcPr/>
                </a:tc>
                <a:tc>
                  <a:txBody>
                    <a:bodyPr/>
                    <a:lstStyle/>
                    <a:p>
                      <a:pPr algn="ctr" rtl="1"/>
                      <a:r>
                        <a:rPr lang="ar-LB" b="1" dirty="0" smtClean="0"/>
                        <a:t>التاريخ</a:t>
                      </a:r>
                      <a:endParaRPr lang="ar-LB" b="1" dirty="0"/>
                    </a:p>
                  </a:txBody>
                  <a:tcPr/>
                </a:tc>
                <a:tc>
                  <a:txBody>
                    <a:bodyPr/>
                    <a:lstStyle/>
                    <a:p>
                      <a:pPr algn="ctr" rtl="1"/>
                      <a:r>
                        <a:rPr lang="ar-LB" b="1" dirty="0" smtClean="0"/>
                        <a:t>المضمون</a:t>
                      </a:r>
                      <a:endParaRPr lang="ar-LB" b="1" dirty="0"/>
                    </a:p>
                  </a:txBody>
                  <a:tcPr/>
                </a:tc>
              </a:tr>
              <a:tr h="370840">
                <a:tc>
                  <a:txBody>
                    <a:bodyPr/>
                    <a:lstStyle/>
                    <a:p>
                      <a:pPr algn="r" rtl="1"/>
                      <a:r>
                        <a:rPr lang="ar-LB" b="1" dirty="0" smtClean="0"/>
                        <a:t>242</a:t>
                      </a:r>
                      <a:endParaRPr lang="ar-LB" b="1" dirty="0"/>
                    </a:p>
                  </a:txBody>
                  <a:tcPr/>
                </a:tc>
                <a:tc>
                  <a:txBody>
                    <a:bodyPr/>
                    <a:lstStyle/>
                    <a:p>
                      <a:pPr algn="r" rtl="1"/>
                      <a:r>
                        <a:rPr lang="ar-LB" b="1" dirty="0" smtClean="0"/>
                        <a:t>1967</a:t>
                      </a:r>
                      <a:endParaRPr lang="ar-LB" b="1" dirty="0"/>
                    </a:p>
                  </a:txBody>
                  <a:tcPr/>
                </a:tc>
                <a:tc>
                  <a:txBody>
                    <a:bodyPr/>
                    <a:lstStyle/>
                    <a:p>
                      <a:pPr algn="r" rtl="1"/>
                      <a:r>
                        <a:rPr lang="ar-SA" sz="1800" b="1" kern="1200" dirty="0" smtClean="0">
                          <a:effectLst/>
                        </a:rPr>
                        <a:t>انسحاب القوات الإسرائيلية من الأراضي التي احتلتها خلال حرب حزيران 1967</a:t>
                      </a:r>
                      <a:endParaRPr lang="ar-LB" b="1" dirty="0"/>
                    </a:p>
                  </a:txBody>
                  <a:tcPr/>
                </a:tc>
              </a:tr>
              <a:tr h="370840">
                <a:tc>
                  <a:txBody>
                    <a:bodyPr/>
                    <a:lstStyle/>
                    <a:p>
                      <a:pPr algn="r" rtl="1"/>
                      <a:r>
                        <a:rPr lang="ar-LB" b="1" dirty="0" smtClean="0"/>
                        <a:t>250</a:t>
                      </a:r>
                    </a:p>
                  </a:txBody>
                  <a:tcPr/>
                </a:tc>
                <a:tc>
                  <a:txBody>
                    <a:bodyPr/>
                    <a:lstStyle/>
                    <a:p>
                      <a:pPr algn="r" rtl="1"/>
                      <a:r>
                        <a:rPr lang="ar-LB" sz="1800" b="1" kern="1200" dirty="0" smtClean="0">
                          <a:effectLst/>
                        </a:rPr>
                        <a:t>1986/4/27</a:t>
                      </a:r>
                      <a:endParaRPr lang="ar-LB" b="1" dirty="0"/>
                    </a:p>
                  </a:txBody>
                  <a:tcPr/>
                </a:tc>
                <a:tc>
                  <a:txBody>
                    <a:bodyPr/>
                    <a:lstStyle/>
                    <a:p>
                      <a:pPr algn="r" rtl="1"/>
                      <a:r>
                        <a:rPr lang="ar-SA" sz="1800" b="1" kern="1200" dirty="0" smtClean="0">
                          <a:effectLst/>
                        </a:rPr>
                        <a:t>: دعوة "إسرائيل" إلى الامتناع عن إقامة العرض العسكري في القدس</a:t>
                      </a:r>
                      <a:endParaRPr lang="ar-LB" b="1" dirty="0"/>
                    </a:p>
                  </a:txBody>
                  <a:tcPr/>
                </a:tc>
              </a:tr>
              <a:tr h="370840">
                <a:tc>
                  <a:txBody>
                    <a:bodyPr/>
                    <a:lstStyle/>
                    <a:p>
                      <a:pPr algn="r" rtl="1"/>
                      <a:r>
                        <a:rPr lang="ar-LB" b="1" dirty="0" smtClean="0"/>
                        <a:t>251</a:t>
                      </a:r>
                    </a:p>
                  </a:txBody>
                  <a:tcPr/>
                </a:tc>
                <a:tc>
                  <a:txBody>
                    <a:bodyPr/>
                    <a:lstStyle/>
                    <a:p>
                      <a:pPr algn="r" rtl="1"/>
                      <a:r>
                        <a:rPr lang="ar-LB" b="1" dirty="0" smtClean="0"/>
                        <a:t>1968/5/2</a:t>
                      </a:r>
                      <a:endParaRPr lang="ar-LB"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kern="1200" dirty="0" smtClean="0">
                          <a:effectLst/>
                        </a:rPr>
                        <a:t>إبداء الأسف العميق على إقامة العرض العسكري في القدس.</a:t>
                      </a:r>
                      <a:endParaRPr lang="en-US" sz="1800" b="1" kern="1200" dirty="0" smtClean="0">
                        <a:solidFill>
                          <a:schemeClr val="dk1"/>
                        </a:solidFill>
                        <a:effectLst/>
                        <a:latin typeface="+mn-lt"/>
                        <a:ea typeface="+mn-ea"/>
                        <a:cs typeface="+mn-cs"/>
                      </a:endParaRPr>
                    </a:p>
                  </a:txBody>
                  <a:tcPr/>
                </a:tc>
              </a:tr>
              <a:tr h="370840">
                <a:tc>
                  <a:txBody>
                    <a:bodyPr/>
                    <a:lstStyle/>
                    <a:p>
                      <a:pPr algn="r" rtl="1"/>
                      <a:r>
                        <a:rPr lang="ar-LB" b="1" dirty="0" smtClean="0"/>
                        <a:t>252</a:t>
                      </a:r>
                      <a:endParaRPr lang="ar-LB" b="1" dirty="0"/>
                    </a:p>
                  </a:txBody>
                  <a:tcPr/>
                </a:tc>
                <a:tc>
                  <a:txBody>
                    <a:bodyPr/>
                    <a:lstStyle/>
                    <a:p>
                      <a:pPr algn="r" rtl="1"/>
                      <a:r>
                        <a:rPr lang="ar-LB" b="1" dirty="0" smtClean="0"/>
                        <a:t>1968/5/21</a:t>
                      </a:r>
                      <a:endParaRPr lang="ar-LB" b="1" dirty="0"/>
                    </a:p>
                  </a:txBody>
                  <a:tcPr/>
                </a:tc>
                <a:tc>
                  <a:txBody>
                    <a:bodyPr/>
                    <a:lstStyle/>
                    <a:p>
                      <a:pPr algn="r" rtl="1"/>
                      <a:r>
                        <a:rPr lang="ar-SA" sz="1800" b="1" kern="1200" dirty="0" smtClean="0">
                          <a:effectLst/>
                        </a:rPr>
                        <a:t> دعوة "إسرائيل" إلى إلغاء جميع إجراءاتها لتغيير وضع القدس</a:t>
                      </a:r>
                      <a:endParaRPr lang="ar-LB" b="1" dirty="0"/>
                    </a:p>
                  </a:txBody>
                  <a:tcPr/>
                </a:tc>
              </a:tr>
              <a:tr h="370840">
                <a:tc>
                  <a:txBody>
                    <a:bodyPr/>
                    <a:lstStyle/>
                    <a:p>
                      <a:pPr algn="r" rtl="1"/>
                      <a:r>
                        <a:rPr lang="ar-LB" b="1" dirty="0" smtClean="0"/>
                        <a:t>267</a:t>
                      </a:r>
                      <a:endParaRPr lang="ar-LB" b="1" dirty="0"/>
                    </a:p>
                  </a:txBody>
                  <a:tcPr/>
                </a:tc>
                <a:tc>
                  <a:txBody>
                    <a:bodyPr/>
                    <a:lstStyle/>
                    <a:p>
                      <a:pPr algn="r" rtl="1"/>
                      <a:r>
                        <a:rPr lang="ar-LB" b="1" dirty="0" smtClean="0"/>
                        <a:t>1969/7/3</a:t>
                      </a:r>
                      <a:endParaRPr lang="ar-LB" b="1" dirty="0"/>
                    </a:p>
                  </a:txBody>
                  <a:tcPr/>
                </a:tc>
                <a:tc>
                  <a:txBody>
                    <a:bodyPr/>
                    <a:lstStyle/>
                    <a:p>
                      <a:pPr algn="r" rtl="1"/>
                      <a:r>
                        <a:rPr lang="ar-SA" sz="1800" b="1" kern="1200" dirty="0" smtClean="0">
                          <a:effectLst/>
                        </a:rPr>
                        <a:t> دعوة "إسرائيل" مجدداً إلى إلغاء جميع الإجراءات التي من شأنها تغيير وضع القدس.</a:t>
                      </a:r>
                      <a:endParaRPr lang="ar-LB" b="1" dirty="0"/>
                    </a:p>
                  </a:txBody>
                  <a:tcPr/>
                </a:tc>
              </a:tr>
              <a:tr h="360680">
                <a:tc>
                  <a:txBody>
                    <a:bodyPr/>
                    <a:lstStyle/>
                    <a:p>
                      <a:pPr algn="r" rtl="1"/>
                      <a:r>
                        <a:rPr lang="ar-LB" b="1" dirty="0" smtClean="0"/>
                        <a:t>271</a:t>
                      </a:r>
                      <a:endParaRPr lang="ar-LB" b="1" dirty="0"/>
                    </a:p>
                  </a:txBody>
                  <a:tcPr/>
                </a:tc>
                <a:tc>
                  <a:txBody>
                    <a:bodyPr/>
                    <a:lstStyle/>
                    <a:p>
                      <a:pPr algn="r" rtl="1"/>
                      <a:r>
                        <a:rPr lang="ar-LB" b="1" dirty="0" smtClean="0"/>
                        <a:t>1969/9/15</a:t>
                      </a:r>
                      <a:endParaRPr lang="ar-LB" b="1" dirty="0"/>
                    </a:p>
                  </a:txBody>
                  <a:tcPr/>
                </a:tc>
                <a:tc>
                  <a:txBody>
                    <a:bodyPr/>
                    <a:lstStyle/>
                    <a:p>
                      <a:pPr algn="r" rtl="1"/>
                      <a:r>
                        <a:rPr lang="ar-SA" sz="1800" b="1" kern="1200" dirty="0" smtClean="0">
                          <a:effectLst/>
                        </a:rPr>
                        <a:t>إدانة "إسرائيل" لتدنيس المسجد الأقصى </a:t>
                      </a:r>
                      <a:endParaRPr lang="ar-LB" b="1" dirty="0"/>
                    </a:p>
                  </a:txBody>
                  <a:tcPr/>
                </a:tc>
              </a:tr>
              <a:tr h="370840">
                <a:tc>
                  <a:txBody>
                    <a:bodyPr/>
                    <a:lstStyle/>
                    <a:p>
                      <a:pPr algn="r" rtl="1"/>
                      <a:r>
                        <a:rPr lang="ar-LB" b="1" dirty="0" smtClean="0"/>
                        <a:t>298</a:t>
                      </a:r>
                      <a:endParaRPr lang="ar-LB" b="1" dirty="0"/>
                    </a:p>
                  </a:txBody>
                  <a:tcPr/>
                </a:tc>
                <a:tc>
                  <a:txBody>
                    <a:bodyPr/>
                    <a:lstStyle/>
                    <a:p>
                      <a:pPr algn="r" rtl="1"/>
                      <a:r>
                        <a:rPr lang="ar-LB" b="1" dirty="0" smtClean="0"/>
                        <a:t>1971/9/25</a:t>
                      </a:r>
                      <a:endParaRPr lang="ar-LB"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kern="1200" dirty="0" smtClean="0">
                          <a:effectLst/>
                        </a:rPr>
                        <a:t>الأسف لعدم احترام "إسرائيل" لقرارات الأمم المتحدة الخاصة بإجراءاتها لتغيير وضع القدس.</a:t>
                      </a:r>
                      <a:endParaRPr lang="en-US" sz="1800" b="1" kern="1200" dirty="0" smtClean="0">
                        <a:solidFill>
                          <a:schemeClr val="dk1"/>
                        </a:solidFill>
                        <a:effectLst/>
                        <a:latin typeface="+mn-lt"/>
                        <a:ea typeface="+mn-ea"/>
                        <a:cs typeface="+mn-cs"/>
                      </a:endParaRPr>
                    </a:p>
                  </a:txBody>
                  <a:tcPr/>
                </a:tc>
              </a:tr>
              <a:tr h="370840">
                <a:tc>
                  <a:txBody>
                    <a:bodyPr/>
                    <a:lstStyle/>
                    <a:p>
                      <a:pPr algn="r" rtl="1"/>
                      <a:r>
                        <a:rPr lang="ar-LB" b="1" dirty="0" smtClean="0"/>
                        <a:t>465</a:t>
                      </a:r>
                      <a:endParaRPr lang="ar-LB" b="1" dirty="0"/>
                    </a:p>
                  </a:txBody>
                  <a:tcPr/>
                </a:tc>
                <a:tc>
                  <a:txBody>
                    <a:bodyPr/>
                    <a:lstStyle/>
                    <a:p>
                      <a:pPr algn="r" rtl="1"/>
                      <a:r>
                        <a:rPr lang="ar-LB" b="1" dirty="0" smtClean="0"/>
                        <a:t>1980/3/1</a:t>
                      </a:r>
                      <a:endParaRPr lang="ar-LB" b="1" dirty="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b="1" kern="1200" dirty="0" smtClean="0">
                          <a:effectLst/>
                        </a:rPr>
                        <a:t>مطالبة "إسرائيل" بتفكيك المستوطنات والتوقف عن تخطيط وبناء المستوطنات في الأراضي العربية المحتلة بما فيها القدس</a:t>
                      </a:r>
                      <a:endParaRPr lang="en-US" sz="1800" b="1" kern="1200" dirty="0" smtClean="0">
                        <a:solidFill>
                          <a:schemeClr val="dk1"/>
                        </a:solidFill>
                        <a:effectLst/>
                        <a:latin typeface="+mn-lt"/>
                        <a:ea typeface="+mn-ea"/>
                        <a:cs typeface="+mn-cs"/>
                      </a:endParaRPr>
                    </a:p>
                  </a:txBody>
                  <a:tcPr/>
                </a:tc>
              </a:tr>
              <a:tr h="370840">
                <a:tc>
                  <a:txBody>
                    <a:bodyPr/>
                    <a:lstStyle/>
                    <a:p>
                      <a:pPr algn="r" rtl="1"/>
                      <a:r>
                        <a:rPr lang="ar-LB" b="1" dirty="0" smtClean="0"/>
                        <a:t>476</a:t>
                      </a:r>
                      <a:endParaRPr lang="ar-LB" b="1" dirty="0"/>
                    </a:p>
                  </a:txBody>
                  <a:tcPr/>
                </a:tc>
                <a:tc>
                  <a:txBody>
                    <a:bodyPr/>
                    <a:lstStyle/>
                    <a:p>
                      <a:pPr algn="r" rtl="1"/>
                      <a:r>
                        <a:rPr lang="ar-LB" b="1" dirty="0" smtClean="0"/>
                        <a:t>1980/6/30</a:t>
                      </a:r>
                      <a:endParaRPr lang="ar-LB" b="1" dirty="0"/>
                    </a:p>
                  </a:txBody>
                  <a:tcPr/>
                </a:tc>
                <a:tc>
                  <a:txBody>
                    <a:bodyPr/>
                    <a:lstStyle/>
                    <a:p>
                      <a:pPr algn="r" rtl="1"/>
                      <a:r>
                        <a:rPr lang="ar-SA" sz="1800" b="1" kern="1200" dirty="0" smtClean="0">
                          <a:effectLst/>
                        </a:rPr>
                        <a:t>إعلان بطلان الإجراءات التي اتخذتها "إسرائيل" لتغيير طابع القدس.</a:t>
                      </a:r>
                      <a:endParaRPr lang="en-US" sz="1800" b="1" kern="1200" dirty="0" smtClean="0">
                        <a:solidFill>
                          <a:schemeClr val="dk1"/>
                        </a:solidFill>
                        <a:effectLst/>
                        <a:latin typeface="+mn-lt"/>
                        <a:ea typeface="+mn-ea"/>
                        <a:cs typeface="+mn-cs"/>
                      </a:endParaRPr>
                    </a:p>
                  </a:txBody>
                  <a:tcPr/>
                </a:tc>
              </a:tr>
              <a:tr h="370840">
                <a:tc>
                  <a:txBody>
                    <a:bodyPr/>
                    <a:lstStyle/>
                    <a:p>
                      <a:pPr algn="r" rtl="1"/>
                      <a:r>
                        <a:rPr lang="ar-LB" b="1" dirty="0" smtClean="0"/>
                        <a:t>478</a:t>
                      </a:r>
                      <a:endParaRPr lang="ar-LB" b="1" dirty="0"/>
                    </a:p>
                  </a:txBody>
                  <a:tcPr/>
                </a:tc>
                <a:tc>
                  <a:txBody>
                    <a:bodyPr/>
                    <a:lstStyle/>
                    <a:p>
                      <a:pPr algn="r" rtl="1"/>
                      <a:r>
                        <a:rPr lang="ar-LB" b="1" dirty="0" smtClean="0"/>
                        <a:t>1980/8/20</a:t>
                      </a:r>
                      <a:endParaRPr lang="ar-LB" b="1" dirty="0"/>
                    </a:p>
                  </a:txBody>
                  <a:tcPr/>
                </a:tc>
                <a:tc>
                  <a:txBody>
                    <a:bodyPr/>
                    <a:lstStyle/>
                    <a:p>
                      <a:pPr algn="r" rtl="1"/>
                      <a:r>
                        <a:rPr lang="ar-SA" sz="1800" b="1" kern="1200" dirty="0" smtClean="0">
                          <a:effectLst/>
                        </a:rPr>
                        <a:t>عدم الاعتراف بالقانون الأساسي بشأن القدس ودعوة الدول إلى سحب بعثاتها الدبلوماسية منها.</a:t>
                      </a:r>
                      <a:endParaRPr lang="ar-LB" b="1" dirty="0"/>
                    </a:p>
                  </a:txBody>
                  <a:tcPr/>
                </a:tc>
              </a:tr>
            </a:tbl>
          </a:graphicData>
        </a:graphic>
      </p:graphicFrame>
    </p:spTree>
    <p:extLst>
      <p:ext uri="{BB962C8B-B14F-4D97-AF65-F5344CB8AC3E}">
        <p14:creationId xmlns:p14="http://schemas.microsoft.com/office/powerpoint/2010/main" val="38863671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haled\Desktop\dalil el qouds\1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200400" y="3228133"/>
            <a:ext cx="5709745" cy="3415577"/>
          </a:xfrm>
          <a:prstGeom prst="rect">
            <a:avLst/>
          </a:prstGeom>
          <a:gradFill flip="none" rotWithShape="1">
            <a:gsLst>
              <a:gs pos="100000">
                <a:srgbClr val="DDEBCF">
                  <a:alpha val="11000"/>
                </a:srgbClr>
              </a:gs>
              <a:gs pos="50000">
                <a:srgbClr val="9CB86E"/>
              </a:gs>
              <a:gs pos="100000">
                <a:srgbClr val="156B13"/>
              </a:gs>
            </a:gsLst>
            <a:path path="rect">
              <a:fillToRect l="50000" t="50000" r="50000" b="50000"/>
            </a:path>
            <a:tileRect/>
          </a:gradFill>
          <a:ln w="762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3"/>
          </a:lnRef>
          <a:fillRef idx="1">
            <a:schemeClr val="lt1"/>
          </a:fillRef>
          <a:effectRef idx="0">
            <a:schemeClr val="accent3"/>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ar-LB" sz="2400" dirty="0" smtClean="0"/>
              <a:t>2</a:t>
            </a:r>
            <a:r>
              <a:rPr lang="ar-LB" sz="2400" b="1" dirty="0" smtClean="0"/>
              <a:t>- </a:t>
            </a:r>
            <a:r>
              <a:rPr lang="ar-SA" sz="2400" b="1" dirty="0" smtClean="0"/>
              <a:t>معاهدة السلام الأردنية – الإسرائيلية</a:t>
            </a:r>
            <a:endParaRPr lang="ar-LB" sz="2400" b="1" dirty="0" smtClean="0"/>
          </a:p>
          <a:p>
            <a:pPr marL="0" indent="0" algn="r" rtl="1">
              <a:buFont typeface="Arial" pitchFamily="34" charset="0"/>
              <a:buNone/>
            </a:pPr>
            <a:r>
              <a:rPr lang="ar-SA" sz="2400" b="1" dirty="0" smtClean="0"/>
              <a:t>  وادي عربة 1994</a:t>
            </a:r>
            <a:r>
              <a:rPr lang="ar-LB" sz="2400" b="1" dirty="0" smtClean="0"/>
              <a:t>:</a:t>
            </a:r>
          </a:p>
          <a:p>
            <a:pPr lvl="1" algn="r" rtl="1">
              <a:buFont typeface="Courier New" pitchFamily="49" charset="0"/>
              <a:buChar char="o"/>
            </a:pPr>
            <a:r>
              <a:rPr lang="ar-SA" sz="2400" dirty="0" smtClean="0"/>
              <a:t>تولي</a:t>
            </a:r>
            <a:r>
              <a:rPr lang="ar-LB" sz="2400" dirty="0" smtClean="0"/>
              <a:t> الأردن</a:t>
            </a:r>
            <a:r>
              <a:rPr lang="ar-SA" sz="2400" dirty="0" smtClean="0"/>
              <a:t> رعاية الأماكن المقدسة بالمدينة، على أن تُنقل الوصاية الأردنية إلى السلطة الفلسطينية، عندما يتوصل الطرفان الفلسطيني والإسرائيلي إلى اتفاق نهائي.</a:t>
            </a:r>
            <a:endParaRPr lang="ar-LB" sz="2400" dirty="0" smtClean="0"/>
          </a:p>
          <a:p>
            <a:pPr lvl="1" algn="r" rtl="1">
              <a:buFont typeface="Courier New" pitchFamily="49" charset="0"/>
              <a:buChar char="o"/>
            </a:pPr>
            <a:r>
              <a:rPr lang="ar-SA" sz="2400" dirty="0" smtClean="0"/>
              <a:t>احترام "إسرائيل" للدور الأردني الخاص في الأماكن المقدسة في القدس.</a:t>
            </a:r>
            <a:endParaRPr lang="en-US" sz="2400" dirty="0" smtClean="0"/>
          </a:p>
          <a:p>
            <a:pPr marL="0" indent="0" algn="r" rtl="1">
              <a:buFont typeface="Arial" pitchFamily="34" charset="0"/>
              <a:buNone/>
            </a:pPr>
            <a:endParaRPr lang="ar-LB" sz="2400" dirty="0" smtClean="0"/>
          </a:p>
          <a:p>
            <a:pPr marL="0" indent="0" algn="r" rtl="1">
              <a:buFont typeface="Arial" pitchFamily="34" charset="0"/>
              <a:buNone/>
            </a:pPr>
            <a:endParaRPr lang="ar-LB" sz="2400" dirty="0"/>
          </a:p>
        </p:txBody>
      </p:sp>
      <p:pic>
        <p:nvPicPr>
          <p:cNvPr id="5" name="Picture 2" descr="نتيجة بحث الصور عن اتفاق اوسلو">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66" y="1828800"/>
            <a:ext cx="2777835" cy="18842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6" descr="http://www.alhayatnews.com/upload/4eacacccf844788f88cf5eb16b02e461.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1468" y="4114800"/>
            <a:ext cx="2846532" cy="22507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200399" y="1724867"/>
            <a:ext cx="5709745" cy="1299585"/>
          </a:xfrm>
          <a:prstGeom prst="rect">
            <a:avLst/>
          </a:prstGeom>
          <a:gradFill flip="none" rotWithShape="1">
            <a:gsLst>
              <a:gs pos="100000">
                <a:srgbClr val="DDEBCF">
                  <a:alpha val="11000"/>
                </a:srgbClr>
              </a:gs>
              <a:gs pos="50000">
                <a:srgbClr val="9CB86E"/>
              </a:gs>
              <a:gs pos="100000">
                <a:srgbClr val="156B13"/>
              </a:gs>
            </a:gsLst>
            <a:path path="rect">
              <a:fillToRect l="50000" t="50000" r="50000" b="50000"/>
            </a:path>
            <a:tileRect/>
          </a:gradFill>
        </p:spPr>
        <p:style>
          <a:lnRef idx="2">
            <a:schemeClr val="accent3"/>
          </a:lnRef>
          <a:fillRef idx="1">
            <a:schemeClr val="lt1"/>
          </a:fillRef>
          <a:effectRef idx="0">
            <a:schemeClr val="accent3"/>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ar-LB" sz="2400" b="1" dirty="0" smtClean="0"/>
              <a:t>1- </a:t>
            </a:r>
            <a:r>
              <a:rPr lang="ar-SA" sz="2400" b="1" dirty="0" smtClean="0"/>
              <a:t>اتفاقية أوس</a:t>
            </a:r>
            <a:r>
              <a:rPr lang="ar-LB" sz="2400" b="1" dirty="0" smtClean="0"/>
              <a:t>لو:</a:t>
            </a:r>
            <a:r>
              <a:rPr lang="ar-SA" sz="2400" b="1" dirty="0" smtClean="0"/>
              <a:t> </a:t>
            </a:r>
            <a:r>
              <a:rPr lang="en-US" sz="2400" b="1" dirty="0" smtClean="0"/>
              <a:t>1993/9/13</a:t>
            </a:r>
            <a:endParaRPr lang="ar-SA" sz="2400" b="1" dirty="0" smtClean="0"/>
          </a:p>
          <a:p>
            <a:pPr algn="r" rtl="1"/>
            <a:r>
              <a:rPr lang="ar-SA" sz="2400" dirty="0" smtClean="0"/>
              <a:t>قضية القدس، والحدود واللاجئين والاستيطان، مؤجلة إلى مفاوضات الحل الدائم.</a:t>
            </a:r>
            <a:endParaRPr lang="ar-LB" sz="2400" dirty="0"/>
          </a:p>
        </p:txBody>
      </p:sp>
    </p:spTree>
    <p:extLst>
      <p:ext uri="{BB962C8B-B14F-4D97-AF65-F5344CB8AC3E}">
        <p14:creationId xmlns:p14="http://schemas.microsoft.com/office/powerpoint/2010/main" val="37441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haled\Desktop\dalil el qouds\1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895600" y="1646237"/>
            <a:ext cx="5956738" cy="1020763"/>
          </a:xfrm>
          <a:prstGeom prst="round2SameRect">
            <a:avLst/>
          </a:prstGeom>
          <a:gradFill flip="none" rotWithShape="1">
            <a:gsLst>
              <a:gs pos="0">
                <a:srgbClr val="8488C4"/>
              </a:gs>
              <a:gs pos="53000">
                <a:srgbClr val="D4DEFF"/>
              </a:gs>
              <a:gs pos="83000">
                <a:srgbClr val="D4DEFF"/>
              </a:gs>
              <a:gs pos="100000">
                <a:srgbClr val="96AB94"/>
              </a:gs>
            </a:gsLst>
            <a:path path="rect">
              <a:fillToRect l="100000" t="100000"/>
            </a:path>
            <a:tileRect r="-100000" b="-100000"/>
          </a:gradFill>
        </p:spPr>
        <p:style>
          <a:lnRef idx="2">
            <a:schemeClr val="accent6"/>
          </a:lnRef>
          <a:fillRef idx="1">
            <a:schemeClr val="lt1"/>
          </a:fillRef>
          <a:effectRef idx="0">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ar-SA" sz="2400" b="1" dirty="0" smtClean="0"/>
              <a:t>س</a:t>
            </a:r>
            <a:r>
              <a:rPr lang="ar-LB" sz="2400" b="1" dirty="0" smtClean="0"/>
              <a:t>جلت القدس على لائحة التراث العالمي </a:t>
            </a:r>
            <a:r>
              <a:rPr lang="ar-SA" sz="2400" b="1" dirty="0" smtClean="0"/>
              <a:t>و</a:t>
            </a:r>
            <a:r>
              <a:rPr lang="ar-LB" sz="2400" b="1" dirty="0" smtClean="0"/>
              <a:t>على لائحة التراث العالمي المهدد بالخطر.</a:t>
            </a:r>
            <a:endParaRPr lang="en-US" sz="2400" b="1" dirty="0"/>
          </a:p>
        </p:txBody>
      </p:sp>
      <p:sp>
        <p:nvSpPr>
          <p:cNvPr id="6" name="Content Placeholder 2"/>
          <p:cNvSpPr txBox="1">
            <a:spLocks/>
          </p:cNvSpPr>
          <p:nvPr/>
        </p:nvSpPr>
        <p:spPr>
          <a:xfrm>
            <a:off x="990600" y="3048000"/>
            <a:ext cx="7404538" cy="1855076"/>
          </a:xfrm>
          <a:prstGeom prst="round2SameRect">
            <a:avLst/>
          </a:prstGeom>
          <a:gradFill flip="none" rotWithShape="1">
            <a:gsLst>
              <a:gs pos="0">
                <a:srgbClr val="8488C4"/>
              </a:gs>
              <a:gs pos="53000">
                <a:srgbClr val="D4DEFF"/>
              </a:gs>
              <a:gs pos="83000">
                <a:srgbClr val="D4DEFF"/>
              </a:gs>
              <a:gs pos="100000">
                <a:srgbClr val="96AB94"/>
              </a:gs>
            </a:gsLst>
            <a:path path="rect">
              <a:fillToRect l="100000" t="100000"/>
            </a:path>
            <a:tileRect r="-100000" b="-100000"/>
          </a:gradFill>
        </p:spPr>
        <p:style>
          <a:lnRef idx="2">
            <a:schemeClr val="accent6"/>
          </a:lnRef>
          <a:fillRef idx="1">
            <a:schemeClr val="lt1"/>
          </a:fillRef>
          <a:effectRef idx="0">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ar-SA" sz="2400" b="1" dirty="0" smtClean="0"/>
              <a:t>شجب الاعتداءات الإسرائيلية في القدس والدعوة لتطبيق </a:t>
            </a:r>
            <a:r>
              <a:rPr lang="ar-LB" sz="2400" b="1" dirty="0" smtClean="0"/>
              <a:t>القرارات الدولية</a:t>
            </a:r>
            <a:r>
              <a:rPr lang="ar-SA" sz="2400" b="1" dirty="0" smtClean="0"/>
              <a:t> (</a:t>
            </a:r>
            <a:r>
              <a:rPr lang="ar-LB" sz="2400" b="1" dirty="0" smtClean="0"/>
              <a:t>أحكام اتفاقيات جنيف الأربع</a:t>
            </a:r>
            <a:r>
              <a:rPr lang="ar-SA" sz="2400" b="1" dirty="0" smtClean="0"/>
              <a:t>، </a:t>
            </a:r>
            <a:r>
              <a:rPr lang="ar-LB" sz="2400" b="1" dirty="0" smtClean="0"/>
              <a:t>اتفاقية لاهاي لحماية الممتلكات الثقافية في حالات النزاع المسلح</a:t>
            </a:r>
            <a:r>
              <a:rPr lang="ar-SA" sz="2400" b="1" dirty="0" smtClean="0"/>
              <a:t>، </a:t>
            </a:r>
            <a:r>
              <a:rPr lang="ar-LB" sz="2400" b="1" dirty="0" smtClean="0"/>
              <a:t>اتفاقية التراث العالمي لحماية الممتلكات الدولية الثقافية والطبيعية</a:t>
            </a:r>
            <a:r>
              <a:rPr lang="ar-SA" sz="2400" b="1" dirty="0" smtClean="0"/>
              <a:t>)</a:t>
            </a:r>
            <a:r>
              <a:rPr lang="ar-LB" sz="2400" b="1" dirty="0" smtClean="0"/>
              <a:t>.</a:t>
            </a:r>
            <a:endParaRPr lang="en-US" sz="2400" b="1" dirty="0"/>
          </a:p>
        </p:txBody>
      </p:sp>
      <p:sp>
        <p:nvSpPr>
          <p:cNvPr id="7" name="Content Placeholder 2"/>
          <p:cNvSpPr txBox="1">
            <a:spLocks/>
          </p:cNvSpPr>
          <p:nvPr/>
        </p:nvSpPr>
        <p:spPr>
          <a:xfrm>
            <a:off x="152400" y="5105400"/>
            <a:ext cx="5956738" cy="990600"/>
          </a:xfrm>
          <a:prstGeom prst="round2SameRect">
            <a:avLst/>
          </a:prstGeom>
          <a:gradFill flip="none" rotWithShape="1">
            <a:gsLst>
              <a:gs pos="0">
                <a:srgbClr val="8488C4"/>
              </a:gs>
              <a:gs pos="53000">
                <a:srgbClr val="D4DEFF"/>
              </a:gs>
              <a:gs pos="83000">
                <a:srgbClr val="D4DEFF"/>
              </a:gs>
              <a:gs pos="100000">
                <a:srgbClr val="96AB94"/>
              </a:gs>
            </a:gsLst>
            <a:path path="rect">
              <a:fillToRect l="100000" t="100000"/>
            </a:path>
            <a:tileRect r="-100000" b="-100000"/>
          </a:gradFill>
        </p:spPr>
        <p:style>
          <a:lnRef idx="2">
            <a:schemeClr val="accent6"/>
          </a:lnRef>
          <a:fillRef idx="1">
            <a:schemeClr val="lt1"/>
          </a:fillRef>
          <a:effectRef idx="0">
            <a:schemeClr val="accent6"/>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r>
              <a:rPr lang="ar-SA" sz="2400" b="1" dirty="0" smtClean="0"/>
              <a:t>تبنت في 2015/4/20 </a:t>
            </a:r>
            <a:r>
              <a:rPr lang="ar-LB" sz="2400" b="1" dirty="0" smtClean="0"/>
              <a:t>قراراً باعتبار المسجد الأقصى هو كامل الحرم القدسي</a:t>
            </a:r>
            <a:r>
              <a:rPr lang="ar-SA" sz="2400" b="1" dirty="0" smtClean="0"/>
              <a:t>.</a:t>
            </a:r>
            <a:endParaRPr lang="en-US" sz="2400" b="1" dirty="0"/>
          </a:p>
        </p:txBody>
      </p:sp>
    </p:spTree>
    <p:extLst>
      <p:ext uri="{BB962C8B-B14F-4D97-AF65-F5344CB8AC3E}">
        <p14:creationId xmlns:p14="http://schemas.microsoft.com/office/powerpoint/2010/main" val="8197504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haled\Desktop\dalil el qouds\3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914400" y="1676400"/>
            <a:ext cx="7848600" cy="838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dirty="0" smtClean="0"/>
              <a:t>لم تعترف دول العالم بالوجود الإسرائيلي في القدس.</a:t>
            </a:r>
            <a:endParaRPr lang="en-US" dirty="0"/>
          </a:p>
        </p:txBody>
      </p:sp>
      <p:sp>
        <p:nvSpPr>
          <p:cNvPr id="13" name="Rounded Rectangle 12"/>
          <p:cNvSpPr/>
          <p:nvPr/>
        </p:nvSpPr>
        <p:spPr>
          <a:xfrm>
            <a:off x="1066800" y="2667000"/>
            <a:ext cx="7620000" cy="5778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dirty="0" smtClean="0"/>
              <a:t>اعتماد ممثلين لدى "إسرائيل" في مدينة تلّ أبيب.</a:t>
            </a:r>
            <a:endParaRPr lang="en-US" dirty="0"/>
          </a:p>
        </p:txBody>
      </p:sp>
      <p:sp>
        <p:nvSpPr>
          <p:cNvPr id="14" name="Rounded Rectangle 13"/>
          <p:cNvSpPr/>
          <p:nvPr/>
        </p:nvSpPr>
        <p:spPr>
          <a:xfrm>
            <a:off x="896007" y="3447392"/>
            <a:ext cx="7772400" cy="97220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dirty="0" smtClean="0"/>
              <a:t>اعتماد ممثلين في مدينة القدس يقدمون أوراق اعتمادهم لأمين القدس.</a:t>
            </a:r>
            <a:endParaRPr lang="en-US" dirty="0"/>
          </a:p>
        </p:txBody>
      </p:sp>
      <p:sp>
        <p:nvSpPr>
          <p:cNvPr id="15" name="Rounded Rectangle 14"/>
          <p:cNvSpPr/>
          <p:nvPr/>
        </p:nvSpPr>
        <p:spPr>
          <a:xfrm>
            <a:off x="838200" y="4604524"/>
            <a:ext cx="7772400" cy="11318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dirty="0" smtClean="0"/>
              <a:t>فتح ممثليات في تلّ أبيب، وغالباً تكون قنصلية عامة في القدس فإنها تتبع وزارة الخارجية في البلد الأصلي</a:t>
            </a:r>
            <a:r>
              <a:rPr lang="ar-LB" dirty="0" smtClean="0"/>
              <a:t>.</a:t>
            </a:r>
            <a:endParaRPr lang="en-US" dirty="0"/>
          </a:p>
        </p:txBody>
      </p:sp>
      <p:pic>
        <p:nvPicPr>
          <p:cNvPr id="17" name="Picture 2" descr="C:\Users\Khaled\Desktop\dalil el qouds\3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36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896007" y="1758615"/>
            <a:ext cx="7772400" cy="822960"/>
          </a:xfrm>
          <a:prstGeom prst="roundRect">
            <a:avLst/>
          </a:prstGeom>
          <a:ln w="254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sz="2800" b="1" dirty="0" smtClean="0"/>
              <a:t>لم تعترف دول العالم بالوجود الإسرائيلي في القدس.</a:t>
            </a:r>
            <a:endParaRPr lang="en-US" sz="2800" b="1" dirty="0"/>
          </a:p>
        </p:txBody>
      </p:sp>
      <p:sp>
        <p:nvSpPr>
          <p:cNvPr id="19" name="Rounded Rectangle 18"/>
          <p:cNvSpPr/>
          <p:nvPr/>
        </p:nvSpPr>
        <p:spPr>
          <a:xfrm>
            <a:off x="934107" y="2897193"/>
            <a:ext cx="7772400" cy="822960"/>
          </a:xfrm>
          <a:prstGeom prst="roundRect">
            <a:avLst/>
          </a:prstGeom>
          <a:ln w="254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sz="2800" b="1" dirty="0" smtClean="0"/>
              <a:t>اعتماد ممثلين لدى "إسرائيل" في مدينة تلّ أبيب.</a:t>
            </a:r>
            <a:endParaRPr lang="en-US" sz="2800" b="1" dirty="0"/>
          </a:p>
        </p:txBody>
      </p:sp>
      <p:sp>
        <p:nvSpPr>
          <p:cNvPr id="20" name="Rounded Rectangle 19"/>
          <p:cNvSpPr/>
          <p:nvPr/>
        </p:nvSpPr>
        <p:spPr>
          <a:xfrm>
            <a:off x="896007" y="3933495"/>
            <a:ext cx="7772400" cy="961407"/>
          </a:xfrm>
          <a:prstGeom prst="roundRect">
            <a:avLst/>
          </a:prstGeom>
          <a:ln w="254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sz="2800" b="1" dirty="0" smtClean="0"/>
              <a:t>اعتماد ممثلين في مدينة القدس يقدمون أوراق اعتمادهم لأمين القدس.</a:t>
            </a:r>
            <a:endParaRPr lang="en-US" sz="2800" b="1" dirty="0"/>
          </a:p>
        </p:txBody>
      </p:sp>
      <p:sp>
        <p:nvSpPr>
          <p:cNvPr id="21" name="Rounded Rectangle 20"/>
          <p:cNvSpPr/>
          <p:nvPr/>
        </p:nvSpPr>
        <p:spPr>
          <a:xfrm>
            <a:off x="896007" y="5187206"/>
            <a:ext cx="7772400" cy="978098"/>
          </a:xfrm>
          <a:prstGeom prst="roundRect">
            <a:avLst/>
          </a:prstGeom>
          <a:ln w="25400">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2">
              <a:shade val="50000"/>
            </a:schemeClr>
          </a:lnRef>
          <a:fillRef idx="1">
            <a:schemeClr val="accent2"/>
          </a:fillRef>
          <a:effectRef idx="0">
            <a:schemeClr val="accent2"/>
          </a:effectRef>
          <a:fontRef idx="minor">
            <a:schemeClr val="lt1"/>
          </a:fontRef>
        </p:style>
        <p:txBody>
          <a:bodyPr/>
          <a:lstStyle/>
          <a:p>
            <a:pPr lvl="0" algn="r" rtl="1">
              <a:buChar char="•"/>
            </a:pPr>
            <a:r>
              <a:rPr lang="ar-SA" sz="2800" b="1" dirty="0" smtClean="0"/>
              <a:t>فتح ممثليات في تلّ أبيب، وغالباً تكون قنصلية عامة في القدس فإنها تتبع وزارة الخارجية في البلد الأصلي</a:t>
            </a:r>
            <a:r>
              <a:rPr lang="ar-LB" sz="2800" b="1" dirty="0" smtClean="0"/>
              <a:t>.</a:t>
            </a:r>
            <a:endParaRPr lang="en-US" sz="2800" b="1" dirty="0"/>
          </a:p>
        </p:txBody>
      </p:sp>
    </p:spTree>
    <p:extLst>
      <p:ext uri="{BB962C8B-B14F-4D97-AF65-F5344CB8AC3E}">
        <p14:creationId xmlns:p14="http://schemas.microsoft.com/office/powerpoint/2010/main" val="4139504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haled\Desktop\dalil el qouds\3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925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2143116"/>
            <a:ext cx="7848872" cy="2308324"/>
          </a:xfrm>
          <a:prstGeom prst="rect">
            <a:avLst/>
          </a:prstGeom>
          <a:gradFill flip="none" rotWithShape="1">
            <a:gsLst>
              <a:gs pos="0">
                <a:srgbClr val="DDEBCF"/>
              </a:gs>
              <a:gs pos="50000">
                <a:srgbClr val="9CB86E"/>
              </a:gs>
              <a:gs pos="100000">
                <a:srgbClr val="156B13"/>
              </a:gs>
            </a:gsLst>
            <a:lin ang="5400000" scaled="0"/>
            <a:tileRect r="-100000" b="-100000"/>
          </a:gradFill>
          <a:ln w="63500">
            <a:gradFill>
              <a:gsLst>
                <a:gs pos="0">
                  <a:srgbClr val="03D4A8"/>
                </a:gs>
                <a:gs pos="25000">
                  <a:srgbClr val="21D6E0"/>
                </a:gs>
                <a:gs pos="75000">
                  <a:srgbClr val="0087E6"/>
                </a:gs>
                <a:gs pos="100000">
                  <a:srgbClr val="005CBF"/>
                </a:gs>
              </a:gsLst>
              <a:lin ang="5400000" scaled="0"/>
            </a:gradFill>
          </a:ln>
        </p:spPr>
        <p:txBody>
          <a:bodyPr wrap="square">
            <a:spAutoFit/>
          </a:bodyPr>
          <a:lstStyle/>
          <a:p>
            <a:pPr algn="r" rtl="1">
              <a:lnSpc>
                <a:spcPct val="150000"/>
              </a:lnSpc>
            </a:pPr>
            <a:r>
              <a:rPr lang="ar-SA" sz="3200" b="1" dirty="0">
                <a:solidFill>
                  <a:srgbClr val="C00000"/>
                </a:solidFill>
              </a:rPr>
              <a:t>بناء الجدار العازل عمل غير مشروع ومخالف </a:t>
            </a:r>
            <a:r>
              <a:rPr lang="ar-SA" sz="3200" b="1" dirty="0" smtClean="0">
                <a:solidFill>
                  <a:srgbClr val="C00000"/>
                </a:solidFill>
              </a:rPr>
              <a:t>للقانون </a:t>
            </a:r>
            <a:r>
              <a:rPr lang="ar-SA" sz="3200" b="1" dirty="0">
                <a:solidFill>
                  <a:srgbClr val="C00000"/>
                </a:solidFill>
              </a:rPr>
              <a:t>الدولي، ويجب على "إسرائيل" التوقف عن بنائه وتعويض الفلسطينيين عن الأضرار التي لحقت بهم من بنا</a:t>
            </a:r>
            <a:r>
              <a:rPr lang="ar-LB" sz="3200" b="1" dirty="0">
                <a:solidFill>
                  <a:srgbClr val="C00000"/>
                </a:solidFill>
              </a:rPr>
              <a:t>ئه</a:t>
            </a:r>
            <a:r>
              <a:rPr lang="ar-SA" sz="3200" b="1" dirty="0">
                <a:solidFill>
                  <a:srgbClr val="C00000"/>
                </a:solidFill>
              </a:rPr>
              <a:t>.</a:t>
            </a:r>
            <a:endParaRPr lang="en-US" sz="3200" b="1" dirty="0">
              <a:solidFill>
                <a:srgbClr val="C00000"/>
              </a:solidFill>
            </a:endParaRPr>
          </a:p>
        </p:txBody>
      </p:sp>
    </p:spTree>
    <p:extLst>
      <p:ext uri="{BB962C8B-B14F-4D97-AF65-F5344CB8AC3E}">
        <p14:creationId xmlns:p14="http://schemas.microsoft.com/office/powerpoint/2010/main" val="32537145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haled\Desktop\dalil el qouds\1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766" y="0"/>
            <a:ext cx="915976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857488" y="5357826"/>
            <a:ext cx="5943584" cy="928694"/>
          </a:xfrm>
          <a:prstGeom prst="rect">
            <a:avLst/>
          </a:prstGeom>
          <a:gradFill>
            <a:gsLst>
              <a:gs pos="97000">
                <a:srgbClr val="DDEBCF"/>
              </a:gs>
              <a:gs pos="50000">
                <a:srgbClr val="9CB86E"/>
              </a:gs>
              <a:gs pos="100000">
                <a:srgbClr val="156B13"/>
              </a:gs>
            </a:gsLst>
            <a:lin ang="5400000" scaled="0"/>
          </a:gradFill>
          <a:ln w="635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200000"/>
              </a:lnSpc>
            </a:pPr>
            <a:r>
              <a:rPr lang="ar-SA" sz="2400" b="1" dirty="0" smtClean="0"/>
              <a:t>عدم التزام قرارات الشرعية الدولية.</a:t>
            </a:r>
          </a:p>
        </p:txBody>
      </p:sp>
      <p:sp>
        <p:nvSpPr>
          <p:cNvPr id="4" name="Content Placeholder 2"/>
          <p:cNvSpPr txBox="1">
            <a:spLocks/>
          </p:cNvSpPr>
          <p:nvPr/>
        </p:nvSpPr>
        <p:spPr>
          <a:xfrm>
            <a:off x="1428728" y="3143248"/>
            <a:ext cx="7443782" cy="857256"/>
          </a:xfrm>
          <a:prstGeom prst="rect">
            <a:avLst/>
          </a:prstGeom>
          <a:gradFill>
            <a:gsLst>
              <a:gs pos="97000">
                <a:srgbClr val="DDEBCF"/>
              </a:gs>
              <a:gs pos="50000">
                <a:srgbClr val="9CB86E"/>
              </a:gs>
              <a:gs pos="100000">
                <a:srgbClr val="156B13"/>
              </a:gs>
            </a:gsLst>
            <a:lin ang="5400000" scaled="0"/>
          </a:gradFill>
          <a:ln w="635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200000"/>
              </a:lnSpc>
            </a:pPr>
            <a:r>
              <a:rPr lang="ar-SA" sz="2400" b="1" dirty="0" smtClean="0"/>
              <a:t>رفض أيّ قرار من الأمم المتحدة حول القدس. </a:t>
            </a:r>
          </a:p>
        </p:txBody>
      </p:sp>
      <p:sp>
        <p:nvSpPr>
          <p:cNvPr id="5" name="Content Placeholder 2"/>
          <p:cNvSpPr txBox="1">
            <a:spLocks/>
          </p:cNvSpPr>
          <p:nvPr/>
        </p:nvSpPr>
        <p:spPr>
          <a:xfrm>
            <a:off x="642910" y="2071678"/>
            <a:ext cx="8229600" cy="857256"/>
          </a:xfrm>
          <a:prstGeom prst="rect">
            <a:avLst/>
          </a:prstGeom>
          <a:gradFill>
            <a:gsLst>
              <a:gs pos="97000">
                <a:srgbClr val="DDEBCF"/>
              </a:gs>
              <a:gs pos="50000">
                <a:srgbClr val="9CB86E"/>
              </a:gs>
              <a:gs pos="100000">
                <a:srgbClr val="156B13"/>
              </a:gs>
            </a:gsLst>
            <a:lin ang="5400000" scaled="0"/>
          </a:gradFill>
          <a:ln w="635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200000"/>
              </a:lnSpc>
            </a:pPr>
            <a:r>
              <a:rPr lang="ar-SA" sz="2200" b="1" dirty="0" smtClean="0"/>
              <a:t>تصرّ الحكومات الإسرائيلية المتوالية على أن القدس عاصمة أبدية لدولة إسرائيل. </a:t>
            </a:r>
          </a:p>
        </p:txBody>
      </p:sp>
      <p:sp>
        <p:nvSpPr>
          <p:cNvPr id="6" name="Content Placeholder 2"/>
          <p:cNvSpPr txBox="1">
            <a:spLocks/>
          </p:cNvSpPr>
          <p:nvPr/>
        </p:nvSpPr>
        <p:spPr>
          <a:xfrm>
            <a:off x="2285984" y="4214818"/>
            <a:ext cx="6586526" cy="928694"/>
          </a:xfrm>
          <a:prstGeom prst="rect">
            <a:avLst/>
          </a:prstGeom>
          <a:gradFill>
            <a:gsLst>
              <a:gs pos="97000">
                <a:srgbClr val="DDEBCF"/>
              </a:gs>
              <a:gs pos="50000">
                <a:srgbClr val="9CB86E"/>
              </a:gs>
              <a:gs pos="100000">
                <a:srgbClr val="156B13"/>
              </a:gs>
            </a:gsLst>
            <a:lin ang="5400000" scaled="0"/>
          </a:gradFill>
          <a:ln w="635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200000"/>
              </a:lnSpc>
            </a:pPr>
            <a:r>
              <a:rPr lang="ar-SA" sz="2400" b="1" dirty="0" smtClean="0"/>
              <a:t>استمرار سياسة التهويد للمدينة المقدسة.</a:t>
            </a:r>
          </a:p>
        </p:txBody>
      </p:sp>
    </p:spTree>
    <p:extLst>
      <p:ext uri="{BB962C8B-B14F-4D97-AF65-F5344CB8AC3E}">
        <p14:creationId xmlns:p14="http://schemas.microsoft.com/office/powerpoint/2010/main" val="35987105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Khaled\Desktop\dalil el qouds\4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2305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haled\Desktop\dalil el qouds\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022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haled\Desktop\dalil el qouds\3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8903"/>
            <a:ext cx="9144000" cy="69802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0034" y="3832215"/>
            <a:ext cx="8382000" cy="954107"/>
          </a:xfrm>
          <a:prstGeom prst="rect">
            <a:avLst/>
          </a:prstGeom>
          <a:gradFill>
            <a:gsLst>
              <a:gs pos="0">
                <a:srgbClr val="FFEFD1"/>
              </a:gs>
              <a:gs pos="64999">
                <a:srgbClr val="F0EBD5"/>
              </a:gs>
              <a:gs pos="100000">
                <a:srgbClr val="D1C39F"/>
              </a:gs>
            </a:gsLst>
            <a:lin ang="5400000" scaled="0"/>
          </a:gradFill>
          <a:ln w="762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algn="r" rtl="1"/>
            <a:r>
              <a:rPr lang="ar-SA" sz="2800" dirty="0" smtClean="0"/>
              <a:t>أكدت </a:t>
            </a:r>
            <a:r>
              <a:rPr lang="ar-SA" sz="2800" dirty="0"/>
              <a:t>لجنة حقوق الإنسان أن هذه السياسات تنطوي على انتهاك </a:t>
            </a:r>
            <a:r>
              <a:rPr lang="ar-SA" sz="2800" dirty="0" smtClean="0"/>
              <a:t>صارخ</a:t>
            </a:r>
            <a:endParaRPr lang="ar-LB" sz="2800" dirty="0"/>
          </a:p>
          <a:p>
            <a:pPr algn="r" rtl="1"/>
            <a:r>
              <a:rPr lang="ar-SA" sz="2800" dirty="0" smtClean="0"/>
              <a:t> </a:t>
            </a:r>
            <a:r>
              <a:rPr lang="ar-SA" sz="2800" dirty="0"/>
              <a:t>للعهد الدولي  الخاص بالحقوق المدنية والسياسية. </a:t>
            </a:r>
            <a:endParaRPr lang="ar-LB" sz="2800" dirty="0"/>
          </a:p>
        </p:txBody>
      </p:sp>
      <p:pic>
        <p:nvPicPr>
          <p:cNvPr id="4098" name="Picture 2" descr="C:\Users\Khaled\Desktop\198612515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0300" y="5000636"/>
            <a:ext cx="4343400" cy="17170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476280" y="1857364"/>
            <a:ext cx="8382000" cy="523220"/>
          </a:xfrm>
          <a:prstGeom prst="rect">
            <a:avLst/>
          </a:prstGeom>
          <a:gradFill>
            <a:gsLst>
              <a:gs pos="0">
                <a:srgbClr val="FFEFD1"/>
              </a:gs>
              <a:gs pos="64999">
                <a:srgbClr val="F0EBD5"/>
              </a:gs>
              <a:gs pos="100000">
                <a:srgbClr val="D1C39F"/>
              </a:gs>
            </a:gsLst>
            <a:lin ang="5400000" scaled="0"/>
          </a:gradFill>
          <a:ln w="762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algn="r" rtl="1"/>
            <a:r>
              <a:rPr lang="ar-SA" sz="2800" b="1" dirty="0"/>
              <a:t>بموجب القانون الإسرائيلي، الفلسطينيون في </a:t>
            </a:r>
            <a:r>
              <a:rPr lang="ar-SA" sz="2800" b="1" dirty="0" smtClean="0"/>
              <a:t>القدس</a:t>
            </a:r>
            <a:r>
              <a:rPr lang="en-US" sz="2800" b="1" dirty="0" smtClean="0"/>
              <a:t>”</a:t>
            </a:r>
            <a:r>
              <a:rPr lang="ar-SA" sz="2800" b="1" dirty="0" smtClean="0"/>
              <a:t>مقيمون دائمون</a:t>
            </a:r>
            <a:r>
              <a:rPr lang="en-US" sz="2800" b="1" dirty="0" smtClean="0"/>
              <a:t> “</a:t>
            </a:r>
            <a:r>
              <a:rPr lang="ar-SA" sz="2800" b="1" dirty="0" smtClean="0"/>
              <a:t>.</a:t>
            </a:r>
            <a:endParaRPr lang="ar-SA" sz="2800" dirty="0"/>
          </a:p>
        </p:txBody>
      </p:sp>
      <p:sp>
        <p:nvSpPr>
          <p:cNvPr id="6" name="Rectangle 5"/>
          <p:cNvSpPr/>
          <p:nvPr/>
        </p:nvSpPr>
        <p:spPr>
          <a:xfrm>
            <a:off x="500034" y="2689207"/>
            <a:ext cx="8382000" cy="954107"/>
          </a:xfrm>
          <a:prstGeom prst="rect">
            <a:avLst/>
          </a:prstGeom>
          <a:gradFill>
            <a:gsLst>
              <a:gs pos="0">
                <a:srgbClr val="FFEFD1"/>
              </a:gs>
              <a:gs pos="64999">
                <a:srgbClr val="F0EBD5"/>
              </a:gs>
              <a:gs pos="100000">
                <a:srgbClr val="D1C39F"/>
              </a:gs>
            </a:gsLst>
            <a:lin ang="5400000" scaled="0"/>
          </a:gradFill>
          <a:ln w="762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algn="r" rtl="1"/>
            <a:r>
              <a:rPr lang="ar-SA" sz="2800" dirty="0" smtClean="0"/>
              <a:t>تعتمد </a:t>
            </a:r>
            <a:r>
              <a:rPr lang="ar-SA" sz="2800" dirty="0"/>
              <a:t>إسرائيل قوانين مجحفة تتعلق بالإقامات وهدم البيوت </a:t>
            </a:r>
            <a:r>
              <a:rPr lang="ar-SA" sz="2800" dirty="0" smtClean="0"/>
              <a:t>وتصاريح </a:t>
            </a:r>
            <a:endParaRPr lang="ar-LB" sz="2800" dirty="0" smtClean="0"/>
          </a:p>
          <a:p>
            <a:pPr algn="r" rtl="1"/>
            <a:r>
              <a:rPr lang="ar-SA" sz="2800" dirty="0" smtClean="0"/>
              <a:t>الدخول </a:t>
            </a:r>
            <a:r>
              <a:rPr lang="ar-SA" sz="2800" dirty="0"/>
              <a:t>والأحوال الشخصية وتراخيص البناء والإبعاد</a:t>
            </a:r>
            <a:r>
              <a:rPr lang="ar-SA" sz="2800" dirty="0" smtClean="0"/>
              <a:t>.</a:t>
            </a:r>
            <a:endParaRPr lang="ar-LB" sz="2800" dirty="0" smtClean="0"/>
          </a:p>
        </p:txBody>
      </p:sp>
    </p:spTree>
    <p:extLst>
      <p:ext uri="{BB962C8B-B14F-4D97-AF65-F5344CB8AC3E}">
        <p14:creationId xmlns:p14="http://schemas.microsoft.com/office/powerpoint/2010/main" val="217754865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circle(in)">
                                      <p:cBhvr>
                                        <p:cTn id="2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Khaled\Desktop\dalil el qouds\فهرس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5" y="0"/>
            <a:ext cx="9239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01699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linds(horizontal)">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Khaled\Desktop\dalil el qouds\3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4159"/>
            <a:ext cx="9144000" cy="68921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7158" y="2786058"/>
            <a:ext cx="8555421" cy="1685846"/>
          </a:xfrm>
          <a:prstGeom prst="rect">
            <a:avLst/>
          </a:prstGeom>
          <a:gradFill>
            <a:gsLst>
              <a:gs pos="0">
                <a:srgbClr val="FFEFD1"/>
              </a:gs>
              <a:gs pos="64999">
                <a:srgbClr val="F0EBD5"/>
              </a:gs>
              <a:gs pos="100000">
                <a:srgbClr val="D1C39F"/>
              </a:gs>
            </a:gsLst>
            <a:lin ang="5400000" scaled="0"/>
          </a:gradFill>
          <a:ln w="79375">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algn="r" rtl="1">
              <a:lnSpc>
                <a:spcPct val="150000"/>
              </a:lnSpc>
            </a:pPr>
            <a:r>
              <a:rPr lang="ar-SA" sz="2400" dirty="0" smtClean="0"/>
              <a:t>يلزم </a:t>
            </a:r>
            <a:r>
              <a:rPr lang="ar-SA" sz="2400" dirty="0"/>
              <a:t>القانون الدولي لحقوق الإنسان إسرائيل احترام حق سكان الأراضي المحتلة في حرية الحركة والتنقل داخل الأراضي المحتلة (البند 13 في الإعلان العالمي لحقوق الإنسان، والبند 12 في الاتفاقية الدولية للحقوق المدنية والسياسية).</a:t>
            </a:r>
            <a:endParaRPr lang="ar-LB" sz="2400" dirty="0"/>
          </a:p>
        </p:txBody>
      </p:sp>
      <p:pic>
        <p:nvPicPr>
          <p:cNvPr id="2050" name="Picture 2" descr="C:\Users\Khaled\Desktop\160402094628_oakestine_marathon_640x360_bbc_nocr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62" y="4714884"/>
            <a:ext cx="7429552" cy="18812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57158" y="1342103"/>
            <a:ext cx="8555421" cy="586699"/>
          </a:xfrm>
          <a:prstGeom prst="rect">
            <a:avLst/>
          </a:prstGeom>
          <a:gradFill>
            <a:gsLst>
              <a:gs pos="0">
                <a:srgbClr val="FFEFD1"/>
              </a:gs>
              <a:gs pos="64999">
                <a:srgbClr val="F0EBD5"/>
              </a:gs>
              <a:gs pos="100000">
                <a:srgbClr val="D1C39F"/>
              </a:gs>
            </a:gsLst>
            <a:lin ang="5400000" scaled="0"/>
          </a:gradFill>
          <a:ln w="79375">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algn="r" rtl="1">
              <a:lnSpc>
                <a:spcPct val="150000"/>
              </a:lnSpc>
            </a:pPr>
            <a:r>
              <a:rPr lang="ar-SA" sz="2400" b="1" dirty="0"/>
              <a:t>يفرض الاحتلال ثلاثة أنواع من القيود على حرية التنقل الجماعية وهي : </a:t>
            </a:r>
            <a:endParaRPr lang="en-GB" sz="2400" b="1" dirty="0" smtClean="0"/>
          </a:p>
        </p:txBody>
      </p:sp>
      <p:sp>
        <p:nvSpPr>
          <p:cNvPr id="6" name="Rectangle 5"/>
          <p:cNvSpPr/>
          <p:nvPr/>
        </p:nvSpPr>
        <p:spPr>
          <a:xfrm>
            <a:off x="374297" y="2071678"/>
            <a:ext cx="8555421" cy="577850"/>
          </a:xfrm>
          <a:prstGeom prst="rect">
            <a:avLst/>
          </a:prstGeom>
          <a:gradFill>
            <a:gsLst>
              <a:gs pos="0">
                <a:srgbClr val="FFEFD1"/>
              </a:gs>
              <a:gs pos="64999">
                <a:srgbClr val="F0EBD5"/>
              </a:gs>
              <a:gs pos="100000">
                <a:srgbClr val="D1C39F"/>
              </a:gs>
            </a:gsLst>
            <a:lin ang="5400000" scaled="0"/>
          </a:gradFill>
          <a:ln w="79375">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algn="r" rtl="1">
              <a:lnSpc>
                <a:spcPct val="150000"/>
              </a:lnSpc>
            </a:pPr>
            <a:r>
              <a:rPr lang="ar-SA" sz="2400" dirty="0" smtClean="0"/>
              <a:t>الإغلاق </a:t>
            </a:r>
            <a:r>
              <a:rPr lang="ar-SA" sz="2400" dirty="0"/>
              <a:t>والحصار وحظر التجوال</a:t>
            </a:r>
            <a:r>
              <a:rPr lang="ar-SA" sz="2400" dirty="0" smtClean="0"/>
              <a:t>.</a:t>
            </a:r>
            <a:endParaRPr lang="ar-SA" sz="2400" dirty="0"/>
          </a:p>
        </p:txBody>
      </p:sp>
    </p:spTree>
    <p:extLst>
      <p:ext uri="{BB962C8B-B14F-4D97-AF65-F5344CB8AC3E}">
        <p14:creationId xmlns:p14="http://schemas.microsoft.com/office/powerpoint/2010/main" val="8685923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heel(8)">
                                      <p:cBhvr>
                                        <p:cTn id="2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haled\Desktop\dalil el qouds\3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1472" y="1643050"/>
            <a:ext cx="8223059" cy="954107"/>
          </a:xfrm>
          <a:prstGeom prst="rect">
            <a:avLst/>
          </a:prstGeom>
          <a:solidFill>
            <a:schemeClr val="bg1"/>
          </a:solidFill>
          <a:ln w="762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lvl="0" algn="r" rtl="1"/>
            <a:r>
              <a:rPr lang="ar-LB" sz="2800" b="1" dirty="0"/>
              <a:t>أكدت اتفاقية جنيف الرابعة ع</a:t>
            </a:r>
            <a:r>
              <a:rPr lang="ar-SA" sz="2800" b="1" dirty="0"/>
              <a:t>لى حق </a:t>
            </a:r>
            <a:r>
              <a:rPr lang="ar-LB" sz="2800" b="1" dirty="0"/>
              <a:t> </a:t>
            </a:r>
            <a:r>
              <a:rPr lang="ar-SA" sz="2800" b="1" dirty="0"/>
              <a:t>ال</a:t>
            </a:r>
            <a:r>
              <a:rPr lang="ar-LB" sz="2800" b="1" dirty="0"/>
              <a:t>أسرى</a:t>
            </a:r>
            <a:r>
              <a:rPr lang="ar-SA" sz="2800" b="1" dirty="0"/>
              <a:t> في الزيارة والغذاء والتعليم والعناية الصحية وتقديم الإلتماسات.</a:t>
            </a:r>
          </a:p>
        </p:txBody>
      </p:sp>
      <p:pic>
        <p:nvPicPr>
          <p:cNvPr id="1026" name="Picture 2" descr="C:\Users\Khaled\Desktop\123467890bcdefghijklmnortuvwx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7999"/>
            <a:ext cx="7391400" cy="35360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634432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out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Khaled\Desktop\dalil el qouds\3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394"/>
            <a:ext cx="9144000" cy="6876393"/>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xtLst/>
        </p:spPr>
      </p:pic>
      <p:sp>
        <p:nvSpPr>
          <p:cNvPr id="2" name="Rectangle 1"/>
          <p:cNvSpPr/>
          <p:nvPr/>
        </p:nvSpPr>
        <p:spPr>
          <a:xfrm>
            <a:off x="228600" y="1689077"/>
            <a:ext cx="8686800" cy="286232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a:ln w="127000">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txBody>
          <a:bodyPr wrap="square">
            <a:spAutoFit/>
          </a:bodyPr>
          <a:lstStyle/>
          <a:p>
            <a:pPr lvl="0" algn="r" rtl="1">
              <a:lnSpc>
                <a:spcPct val="150000"/>
              </a:lnSpc>
            </a:pPr>
            <a:r>
              <a:rPr lang="ar-SA" sz="2400" dirty="0"/>
              <a:t>تنص المادة 56 من اتفاقية جنيف الرابعة </a:t>
            </a:r>
            <a:r>
              <a:rPr lang="ar-LB" sz="2400" dirty="0"/>
              <a:t>على </a:t>
            </a:r>
            <a:r>
              <a:rPr lang="ar-SA" sz="2400" dirty="0"/>
              <a:t>حق كل إنسان في التمتع بأعلى مستوى من الصحة الجسمية والعقلية يمكن بلوغه.</a:t>
            </a:r>
          </a:p>
          <a:p>
            <a:pPr algn="r" rtl="1">
              <a:lnSpc>
                <a:spcPct val="150000"/>
              </a:lnSpc>
            </a:pPr>
            <a:r>
              <a:rPr lang="ar-SA" sz="2400" dirty="0"/>
              <a:t>يحق لسكان القدس الشرقية الفلسطينيين الحصول على الخدمات الطبية التي تقدمها السلطات الإسرائيلية.</a:t>
            </a:r>
            <a:endParaRPr lang="ar-LB" sz="2400" dirty="0"/>
          </a:p>
          <a:p>
            <a:pPr algn="r" rtl="1">
              <a:lnSpc>
                <a:spcPct val="150000"/>
              </a:lnSpc>
            </a:pPr>
            <a:r>
              <a:rPr lang="ar-SA" sz="2400" dirty="0"/>
              <a:t>هناك فرق في عدد المرافق المتوافرة للفلسطينيين مقارنة بالمواطنين اليهود في القدس.</a:t>
            </a:r>
            <a:endParaRPr lang="en-US" sz="2400" dirty="0"/>
          </a:p>
        </p:txBody>
      </p:sp>
      <p:pic>
        <p:nvPicPr>
          <p:cNvPr id="3074" name="Picture 2" descr="C:\Users\Khaled\Desktop\54bf902d2ed357a2f455401c620040db.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4857759"/>
            <a:ext cx="4448503" cy="17145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408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out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Khaled\Desktop\dalil el qouds\3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0034" y="1857364"/>
            <a:ext cx="8286808" cy="1384995"/>
          </a:xfrm>
          <a:prstGeom prst="rect">
            <a:avLst/>
          </a:prstGeom>
          <a:ln w="539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wrap="square">
            <a:spAutoFit/>
          </a:bodyPr>
          <a:lstStyle/>
          <a:p>
            <a:pPr algn="r" rtl="1"/>
            <a:r>
              <a:rPr lang="ar-SA" sz="2800" b="1" dirty="0"/>
              <a:t>اهتمت الأمم المتحدة وأجهزتها بحماية حرية العقيدة وحماية أماكن العبادة، وهذا من خلال إصدارها مجوعة من الإعلانات والمواثيق والقرارات.</a:t>
            </a:r>
            <a:endParaRPr lang="ar-LB" sz="2800" b="1" dirty="0"/>
          </a:p>
        </p:txBody>
      </p:sp>
      <p:pic>
        <p:nvPicPr>
          <p:cNvPr id="4" name="Picture 2" descr="G:\القدس\1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36834" y="3428999"/>
            <a:ext cx="6264190" cy="3003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37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haled\Desktop\dalil el qouds\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510" y="0"/>
            <a:ext cx="91545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571472" y="6105244"/>
            <a:ext cx="8229600" cy="5384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None/>
            </a:pPr>
            <a:r>
              <a:rPr lang="ar-SA" sz="2400" dirty="0" smtClean="0"/>
              <a:t>البروتوكول الإضافي الخاص بحماية الممتلكات الثقافية ( 1999)</a:t>
            </a:r>
            <a:endParaRPr lang="ar-LB" sz="2400" dirty="0"/>
          </a:p>
        </p:txBody>
      </p:sp>
      <p:sp>
        <p:nvSpPr>
          <p:cNvPr id="4" name="Rectangle 3"/>
          <p:cNvSpPr/>
          <p:nvPr/>
        </p:nvSpPr>
        <p:spPr>
          <a:xfrm>
            <a:off x="3428992" y="1395699"/>
            <a:ext cx="5275937"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2400" dirty="0" smtClean="0"/>
              <a:t>ميثاق الأمم المتحدة </a:t>
            </a:r>
            <a:r>
              <a:rPr lang="ar-LB" sz="2400" dirty="0" smtClean="0"/>
              <a:t>(</a:t>
            </a:r>
            <a:r>
              <a:rPr lang="ar-SA" sz="2400" dirty="0" smtClean="0"/>
              <a:t>1945</a:t>
            </a:r>
            <a:r>
              <a:rPr lang="ar-LB" sz="2400" dirty="0" smtClean="0"/>
              <a:t>)</a:t>
            </a:r>
          </a:p>
        </p:txBody>
      </p:sp>
      <p:sp>
        <p:nvSpPr>
          <p:cNvPr id="5" name="Rectangle 4"/>
          <p:cNvSpPr/>
          <p:nvPr/>
        </p:nvSpPr>
        <p:spPr>
          <a:xfrm>
            <a:off x="3071803" y="1967203"/>
            <a:ext cx="5643602"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2400" dirty="0" smtClean="0"/>
              <a:t>الإعلان العالمي لحقوق الإنسان (1948</a:t>
            </a:r>
            <a:r>
              <a:rPr lang="ar-LB" sz="2400" dirty="0" smtClean="0"/>
              <a:t>)</a:t>
            </a:r>
          </a:p>
        </p:txBody>
      </p:sp>
      <p:sp>
        <p:nvSpPr>
          <p:cNvPr id="6" name="Rectangle 5"/>
          <p:cNvSpPr/>
          <p:nvPr/>
        </p:nvSpPr>
        <p:spPr>
          <a:xfrm>
            <a:off x="2666953" y="2538707"/>
            <a:ext cx="6048451"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none">
            <a:spAutoFit/>
          </a:bodyPr>
          <a:lstStyle/>
          <a:p>
            <a:pPr algn="r" rtl="1"/>
            <a:r>
              <a:rPr lang="ar-SA" sz="2400" dirty="0" smtClean="0"/>
              <a:t>الاتفاقية المتعلقة بوضع الأشخاص العديمي الجنسية (1951)</a:t>
            </a:r>
            <a:endParaRPr lang="ar-LB" sz="2400" dirty="0" smtClean="0"/>
          </a:p>
        </p:txBody>
      </p:sp>
      <p:sp>
        <p:nvSpPr>
          <p:cNvPr id="7" name="Rectangle 6"/>
          <p:cNvSpPr/>
          <p:nvPr/>
        </p:nvSpPr>
        <p:spPr>
          <a:xfrm>
            <a:off x="2285984" y="3143248"/>
            <a:ext cx="6429420"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2400" dirty="0" smtClean="0"/>
              <a:t>الاتفاقية الخاصة بوضع اللاجئين  (1954)</a:t>
            </a:r>
            <a:endParaRPr lang="en-US" sz="2400" dirty="0" smtClean="0"/>
          </a:p>
        </p:txBody>
      </p:sp>
      <p:sp>
        <p:nvSpPr>
          <p:cNvPr id="8" name="Rectangle 7"/>
          <p:cNvSpPr/>
          <p:nvPr/>
        </p:nvSpPr>
        <p:spPr>
          <a:xfrm>
            <a:off x="1928794" y="3753153"/>
            <a:ext cx="6786610"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2400" dirty="0" smtClean="0"/>
              <a:t>الاتفاقية الدولية للقضاء على جميع أشكال التمييز العنصري (1965) </a:t>
            </a:r>
            <a:endParaRPr lang="ar-LB" sz="2400" dirty="0" smtClean="0"/>
          </a:p>
        </p:txBody>
      </p:sp>
      <p:sp>
        <p:nvSpPr>
          <p:cNvPr id="9" name="Rectangle 8"/>
          <p:cNvSpPr/>
          <p:nvPr/>
        </p:nvSpPr>
        <p:spPr>
          <a:xfrm>
            <a:off x="1571604" y="4357694"/>
            <a:ext cx="7143800"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2400" dirty="0" smtClean="0"/>
              <a:t>العهد الدولي للحقوق المدنية والسياسية (1966)</a:t>
            </a:r>
          </a:p>
        </p:txBody>
      </p:sp>
      <p:sp>
        <p:nvSpPr>
          <p:cNvPr id="10" name="Rectangle 9"/>
          <p:cNvSpPr/>
          <p:nvPr/>
        </p:nvSpPr>
        <p:spPr>
          <a:xfrm>
            <a:off x="1214414" y="4929198"/>
            <a:ext cx="7524179"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2400" dirty="0" smtClean="0"/>
              <a:t>وثيقة فيينا الختامية (1989</a:t>
            </a:r>
            <a:r>
              <a:rPr lang="ar-LB" sz="2400" dirty="0" smtClean="0"/>
              <a:t>)</a:t>
            </a:r>
            <a:r>
              <a:rPr lang="ar-SA" sz="2400" dirty="0" smtClean="0"/>
              <a:t> </a:t>
            </a:r>
          </a:p>
        </p:txBody>
      </p:sp>
      <p:sp>
        <p:nvSpPr>
          <p:cNvPr id="11" name="Rectangle 10"/>
          <p:cNvSpPr/>
          <p:nvPr/>
        </p:nvSpPr>
        <p:spPr>
          <a:xfrm>
            <a:off x="857224" y="5500702"/>
            <a:ext cx="7906048" cy="46166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2400" dirty="0" smtClean="0"/>
              <a:t>مشروع الإعلان الخاص بحقوق السكان الأصليين (1994)</a:t>
            </a:r>
            <a:endParaRPr lang="ar-LB" sz="2400" dirty="0" smtClean="0"/>
          </a:p>
        </p:txBody>
      </p:sp>
    </p:spTree>
    <p:extLst>
      <p:ext uri="{BB962C8B-B14F-4D97-AF65-F5344CB8AC3E}">
        <p14:creationId xmlns:p14="http://schemas.microsoft.com/office/powerpoint/2010/main" val="1352632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gtEl>
                                        <p:attrNameLst>
                                          <p:attrName>ppt_x</p:attrName>
                                          <p:attrName>ppt_y</p:attrName>
                                        </p:attrNameLst>
                                      </p:cBhvr>
                                    </p:animMotion>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Scale>
                                      <p:cBhvr>
                                        <p:cTn id="4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
                                        </p:tgtEl>
                                        <p:attrNameLst>
                                          <p:attrName>ppt_x</p:attrName>
                                          <p:attrName>ppt_y</p:attrName>
                                        </p:attrNameLst>
                                      </p:cBhvr>
                                    </p:animMotion>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gtEl>
                                        <p:attrNameLst>
                                          <p:attrName>ppt_x</p:attrName>
                                          <p:attrName>ppt_y</p:attrName>
                                        </p:attrNameLst>
                                      </p:cBhvr>
                                    </p:animMotion>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Scale>
                                      <p:cBhvr>
                                        <p:cTn id="5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1"/>
                                        </p:tgtEl>
                                        <p:attrNameLst>
                                          <p:attrName>ppt_x</p:attrName>
                                          <p:attrName>ppt_y</p:attrName>
                                        </p:attrNameLst>
                                      </p:cBhvr>
                                    </p:animMotion>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Scale>
                                      <p:cBhvr>
                                        <p:cTn id="6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
                                        </p:tgtEl>
                                        <p:attrNameLst>
                                          <p:attrName>ppt_x</p:attrName>
                                          <p:attrName>ppt_y</p:attrName>
                                        </p:attrNameLst>
                                      </p:cBhvr>
                                    </p:animMotion>
                                    <p:animEffect transition="in" filter="fade">
                                      <p:cBhvr>
                                        <p:cTn id="6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Khaled\Desktop\dalil el qouds\1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3138"/>
            <a:ext cx="9144000" cy="68448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5985" y="2000240"/>
            <a:ext cx="6357982" cy="64633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SA" sz="2400" b="1" dirty="0" smtClean="0"/>
              <a:t>الاتفاقية الأوروبية لحقوق الإنسان والحريات الأساسية 1950</a:t>
            </a:r>
            <a:endParaRPr lang="ar-LB" sz="2400" b="1" dirty="0" smtClean="0"/>
          </a:p>
        </p:txBody>
      </p:sp>
      <p:sp>
        <p:nvSpPr>
          <p:cNvPr id="5" name="Rectangle 4"/>
          <p:cNvSpPr/>
          <p:nvPr/>
        </p:nvSpPr>
        <p:spPr>
          <a:xfrm>
            <a:off x="1916335" y="2786058"/>
            <a:ext cx="6727631" cy="64633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SA" sz="2400" b="1" dirty="0" smtClean="0"/>
              <a:t>الاتفاقية الأمريكية لحقوق الإنسان 1969</a:t>
            </a:r>
            <a:endParaRPr lang="ar-LB" sz="2400" b="1" dirty="0" smtClean="0"/>
          </a:p>
        </p:txBody>
      </p:sp>
      <p:sp>
        <p:nvSpPr>
          <p:cNvPr id="6" name="Rectangle 5"/>
          <p:cNvSpPr/>
          <p:nvPr/>
        </p:nvSpPr>
        <p:spPr>
          <a:xfrm>
            <a:off x="1472756" y="3630622"/>
            <a:ext cx="7171212" cy="64633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SA" sz="2400" b="1" dirty="0" smtClean="0"/>
              <a:t>الميثاق الأفريقي لحقوق الإنسان والشعوب 1981</a:t>
            </a:r>
            <a:endParaRPr lang="ar-LB" sz="2400" b="1" dirty="0" smtClean="0"/>
          </a:p>
        </p:txBody>
      </p:sp>
      <p:sp>
        <p:nvSpPr>
          <p:cNvPr id="7" name="Rectangle 6"/>
          <p:cNvSpPr/>
          <p:nvPr/>
        </p:nvSpPr>
        <p:spPr>
          <a:xfrm>
            <a:off x="1029175" y="4422786"/>
            <a:ext cx="7614791" cy="64633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SA" sz="2400" b="1" dirty="0" smtClean="0"/>
              <a:t>إعلان القاهرة لحقوق الإنسان في الإسلام 1990</a:t>
            </a:r>
            <a:endParaRPr lang="ar-LB" sz="2400" b="1" dirty="0" smtClean="0"/>
          </a:p>
        </p:txBody>
      </p:sp>
      <p:sp>
        <p:nvSpPr>
          <p:cNvPr id="8" name="Rectangle 7"/>
          <p:cNvSpPr/>
          <p:nvPr/>
        </p:nvSpPr>
        <p:spPr>
          <a:xfrm>
            <a:off x="585595" y="5208604"/>
            <a:ext cx="8058371" cy="64633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SA" sz="2400" b="1" dirty="0" smtClean="0"/>
              <a:t>الميثاق العربي لحقوق الإنسان 1994</a:t>
            </a:r>
            <a:endParaRPr lang="ar-LB" sz="2400" b="1" dirty="0"/>
          </a:p>
        </p:txBody>
      </p:sp>
    </p:spTree>
    <p:extLst>
      <p:ext uri="{BB962C8B-B14F-4D97-AF65-F5344CB8AC3E}">
        <p14:creationId xmlns:p14="http://schemas.microsoft.com/office/powerpoint/2010/main" val="1352632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2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gtEl>
                                        <p:attrNameLst>
                                          <p:attrName>ppt_x</p:attrName>
                                          <p:attrName>ppt_y</p:attrName>
                                        </p:attrNameLst>
                                      </p:cBhvr>
                                    </p:animMotion>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5"/>
                                        </p:tgtEl>
                                        <p:attrNameLst>
                                          <p:attrName>ppt_x</p:attrName>
                                          <p:attrName>ppt_y</p:attrName>
                                        </p:attrNameLst>
                                      </p:cBhvr>
                                    </p:animMotion>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000" decel="50000" fill="hold">
                                          <p:stCondLst>
                                            <p:cond delay="0"/>
                                          </p:stCondLst>
                                        </p:cTn>
                                        <p:tgtEl>
                                          <p:spTgt spid="6"/>
                                        </p:tgtEl>
                                        <p:attrNameLst>
                                          <p:attrName>ppt_x</p:attrName>
                                          <p:attrName>ppt_y</p:attrName>
                                        </p:attrNameLst>
                                      </p:cBhvr>
                                    </p:animMotion>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Scale>
                                      <p:cBhvr>
                                        <p:cTn id="28"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7"/>
                                        </p:tgtEl>
                                        <p:attrNameLst>
                                          <p:attrName>ppt_x</p:attrName>
                                          <p:attrName>ppt_y</p:attrName>
                                        </p:attrNameLst>
                                      </p:cBhvr>
                                    </p:animMotion>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2000" decel="50000" fill="hold">
                                          <p:stCondLst>
                                            <p:cond delay="0"/>
                                          </p:stCondLst>
                                        </p:cTn>
                                        <p:tgtEl>
                                          <p:spTgt spid="8"/>
                                        </p:tgtEl>
                                        <p:attrNameLst>
                                          <p:attrName>ppt_x</p:attrName>
                                          <p:attrName>ppt_y</p:attrName>
                                        </p:attrNameLst>
                                      </p:cBhvr>
                                    </p:animMotion>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Khaled\Desktop\dalil el qouds\1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9" y="-27825"/>
            <a:ext cx="917290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366547" y="1844824"/>
            <a:ext cx="8382000" cy="162535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2400" b="1" dirty="0" smtClean="0"/>
              <a:t>إعلان بروكسيل لسنة 1874: </a:t>
            </a:r>
            <a:endParaRPr lang="ar-LB" sz="2400" b="1" dirty="0" smtClean="0"/>
          </a:p>
          <a:p>
            <a:pPr marL="457200" lvl="2" indent="-111125" algn="r" rtl="1">
              <a:buFont typeface="Courier New" pitchFamily="49" charset="0"/>
              <a:buChar char="o"/>
            </a:pPr>
            <a:r>
              <a:rPr lang="ar-SA" dirty="0" smtClean="0"/>
              <a:t>اتخاذ التدابير اللازمة لعدم الاعتداء قدر الإمكان على الأماكن المخصصة للعبادة.</a:t>
            </a:r>
            <a:endParaRPr lang="ar-LB" dirty="0" smtClean="0"/>
          </a:p>
          <a:p>
            <a:pPr marL="457200" lvl="2" indent="-111125" algn="r" rtl="1">
              <a:buFont typeface="Courier New" pitchFamily="49" charset="0"/>
              <a:buChar char="o"/>
            </a:pPr>
            <a:r>
              <a:rPr lang="ar-SA" dirty="0" smtClean="0"/>
              <a:t> تدمير أو </a:t>
            </a:r>
            <a:r>
              <a:rPr lang="ar-LB" dirty="0" smtClean="0"/>
              <a:t>نه</a:t>
            </a:r>
            <a:r>
              <a:rPr lang="ar-SA" dirty="0" smtClean="0"/>
              <a:t>ب الممتلكات التابعة لدور العبادة والأوقاف جريمة يجب معاقبة مرتكبيها من جانب السلطات المختصة".</a:t>
            </a:r>
          </a:p>
        </p:txBody>
      </p:sp>
      <p:sp>
        <p:nvSpPr>
          <p:cNvPr id="2" name="Rectangle 1"/>
          <p:cNvSpPr/>
          <p:nvPr/>
        </p:nvSpPr>
        <p:spPr>
          <a:xfrm>
            <a:off x="366549" y="5650031"/>
            <a:ext cx="8381998"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SA" sz="2400" b="1" dirty="0"/>
              <a:t>اتفاقية لاهاي لسنة 1953: </a:t>
            </a:r>
            <a:endParaRPr lang="ar-LB" sz="2400" b="1" dirty="0" smtClean="0"/>
          </a:p>
          <a:p>
            <a:pPr algn="r" rtl="1"/>
            <a:r>
              <a:rPr lang="ar-SA" sz="2000" dirty="0" smtClean="0"/>
              <a:t>حظر </a:t>
            </a:r>
            <a:r>
              <a:rPr lang="ar-SA" sz="2000" dirty="0"/>
              <a:t>تدمير أي متعلق ثابت أو منقول خاص بالأفراد أو الجماعات أو الحكومات.</a:t>
            </a:r>
            <a:endParaRPr lang="en-US" sz="2000" dirty="0"/>
          </a:p>
        </p:txBody>
      </p:sp>
      <p:sp>
        <p:nvSpPr>
          <p:cNvPr id="4" name="Rectangle 3"/>
          <p:cNvSpPr/>
          <p:nvPr/>
        </p:nvSpPr>
        <p:spPr>
          <a:xfrm>
            <a:off x="360533" y="4581128"/>
            <a:ext cx="838199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SA" sz="2400" b="1" dirty="0"/>
              <a:t>اتفاقية جنيف الرابعة لسنة 1949: </a:t>
            </a:r>
            <a:endParaRPr lang="en-US" sz="2400" b="1" dirty="0" smtClean="0"/>
          </a:p>
          <a:p>
            <a:pPr algn="r" rtl="1"/>
            <a:r>
              <a:rPr lang="ar-LB" sz="2400" dirty="0" smtClean="0"/>
              <a:t>يحظر</a:t>
            </a:r>
            <a:r>
              <a:rPr lang="ar-SA" sz="2400" dirty="0" smtClean="0"/>
              <a:t> </a:t>
            </a:r>
            <a:r>
              <a:rPr lang="ar-SA" sz="2400" dirty="0"/>
              <a:t>ارتكاب أية أعمال عدائية موجهة ضد أماكن العبادة.</a:t>
            </a:r>
            <a:endParaRPr lang="ar-LB" sz="2400" dirty="0"/>
          </a:p>
        </p:txBody>
      </p:sp>
      <p:sp>
        <p:nvSpPr>
          <p:cNvPr id="5" name="Rectangle 4"/>
          <p:cNvSpPr/>
          <p:nvPr/>
        </p:nvSpPr>
        <p:spPr>
          <a:xfrm>
            <a:off x="366547" y="3645024"/>
            <a:ext cx="8381999"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SA" sz="2400" b="1" dirty="0"/>
              <a:t>اتفاقية لاهاي المتعلقة بقوانين الحرب البرية وأعرافها لسنة 1907: </a:t>
            </a:r>
            <a:endParaRPr lang="ar-LB" sz="2400" b="1" dirty="0"/>
          </a:p>
          <a:p>
            <a:pPr marL="0" lvl="2" algn="r" rtl="1">
              <a:tabLst>
                <a:tab pos="346075" algn="l"/>
              </a:tabLst>
            </a:pPr>
            <a:r>
              <a:rPr lang="ar-SA" sz="2000" dirty="0"/>
              <a:t>وجوب أن تتخذ القوات العسكرية في حال حصارها كل الوسائل لعدم المساس بالمباني المعدة للمعابد.</a:t>
            </a:r>
          </a:p>
        </p:txBody>
      </p:sp>
    </p:spTree>
    <p:extLst>
      <p:ext uri="{BB962C8B-B14F-4D97-AF65-F5344CB8AC3E}">
        <p14:creationId xmlns:p14="http://schemas.microsoft.com/office/powerpoint/2010/main" val="2320946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haled\Desktop\dalil el qouds\1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59" y="0"/>
            <a:ext cx="91098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74279" y="1591816"/>
            <a:ext cx="8229600" cy="2917304"/>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150000"/>
              </a:lnSpc>
            </a:pPr>
            <a:r>
              <a:rPr lang="ar-SA" sz="2400" b="1" dirty="0" smtClean="0"/>
              <a:t>اتفاقية لاهاي لسنة 1954: </a:t>
            </a:r>
            <a:endParaRPr lang="ar-LB" sz="2400" b="1" dirty="0" smtClean="0"/>
          </a:p>
          <a:p>
            <a:pPr marL="393700" lvl="2" indent="-220663" algn="r" rtl="1">
              <a:lnSpc>
                <a:spcPct val="150000"/>
              </a:lnSpc>
              <a:buFont typeface="Courier New" pitchFamily="49" charset="0"/>
              <a:buChar char="o"/>
            </a:pPr>
            <a:r>
              <a:rPr lang="ar-SA" dirty="0" smtClean="0"/>
              <a:t>على الأطراف السامية المتعاقدة التي تحتل كلاً أو جزءاً من أراضي أحد الأطراف السامية المتعاقدة الأخرى تعضيد جهود السلطات الوطنية المختصة في المناطق الواقعة تحت الاحتلال بقدر استطاعتها في سبيل وقاية ممتلكاتها الثقافية والمحافظة عليها.</a:t>
            </a:r>
            <a:endParaRPr lang="ar-LB" dirty="0" smtClean="0"/>
          </a:p>
        </p:txBody>
      </p:sp>
      <p:sp>
        <p:nvSpPr>
          <p:cNvPr id="2" name="Rectangle 1"/>
          <p:cNvSpPr/>
          <p:nvPr/>
        </p:nvSpPr>
        <p:spPr>
          <a:xfrm>
            <a:off x="474279" y="4627002"/>
            <a:ext cx="82296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r" rtl="1">
              <a:lnSpc>
                <a:spcPct val="150000"/>
              </a:lnSpc>
              <a:buFont typeface="Arial" pitchFamily="34" charset="0"/>
              <a:buChar char="•"/>
            </a:pPr>
            <a:r>
              <a:rPr lang="ar-LB" sz="2400" b="1" dirty="0" smtClean="0"/>
              <a:t>النظام </a:t>
            </a:r>
            <a:r>
              <a:rPr lang="ar-LB" sz="2400" b="1" dirty="0"/>
              <a:t>الأساسي </a:t>
            </a:r>
            <a:r>
              <a:rPr lang="ar-SA" sz="2400" b="1" dirty="0"/>
              <a:t>للمحكمة</a:t>
            </a:r>
            <a:r>
              <a:rPr lang="ar-LB" sz="2400" b="1" dirty="0"/>
              <a:t> الدولية ليوغوسلافيا السابقة: </a:t>
            </a:r>
          </a:p>
          <a:p>
            <a:pPr marL="520700" lvl="2" indent="-409575" algn="r" rtl="1">
              <a:lnSpc>
                <a:spcPct val="150000"/>
              </a:lnSpc>
              <a:buFont typeface="Courier New" pitchFamily="49" charset="0"/>
              <a:buChar char="o"/>
            </a:pPr>
            <a:r>
              <a:rPr lang="ar-LB" sz="2400" dirty="0" smtClean="0"/>
              <a:t>ترتيب </a:t>
            </a:r>
            <a:r>
              <a:rPr lang="ar-LB" sz="2400" dirty="0"/>
              <a:t>المسؤولية الجنائية الفردية في حال انتهاك القواعد والأعراف المنظِّمة لحماية الممتلكات الثقافية في فترات النزاع المسلح. </a:t>
            </a:r>
          </a:p>
        </p:txBody>
      </p:sp>
    </p:spTree>
    <p:extLst>
      <p:ext uri="{BB962C8B-B14F-4D97-AF65-F5344CB8AC3E}">
        <p14:creationId xmlns:p14="http://schemas.microsoft.com/office/powerpoint/2010/main" val="19736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haled\Desktop\dalil el qouds\2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22" y="-10510"/>
            <a:ext cx="9165021" cy="686851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67544" y="1700808"/>
            <a:ext cx="8550332" cy="144016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150000"/>
              </a:lnSpc>
            </a:pPr>
            <a:r>
              <a:rPr lang="ar-SA" b="1" dirty="0" smtClean="0"/>
              <a:t>تتحمل وزارة التعليم الإسرائيلية المسؤولية الشاملة عن التعليم في القدس الشرقية.</a:t>
            </a:r>
          </a:p>
          <a:p>
            <a:pPr marL="0" indent="0" algn="r" rtl="1">
              <a:lnSpc>
                <a:spcPct val="150000"/>
              </a:lnSpc>
              <a:buNone/>
            </a:pPr>
            <a:endParaRPr lang="ar-LB" dirty="0"/>
          </a:p>
        </p:txBody>
      </p:sp>
      <p:pic>
        <p:nvPicPr>
          <p:cNvPr id="5" name="Picture 2" descr="التعليم في القدس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3340664"/>
            <a:ext cx="32004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5672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haled\Desktop\dalil el qouds\2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22" y="-10510"/>
            <a:ext cx="9165021" cy="686851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131840" y="1295400"/>
            <a:ext cx="5886036" cy="396240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150000"/>
              </a:lnSpc>
            </a:pPr>
            <a:r>
              <a:rPr lang="ar-SA" b="1" dirty="0" smtClean="0"/>
              <a:t>أهم المعوقات:</a:t>
            </a:r>
          </a:p>
          <a:p>
            <a:pPr lvl="1" algn="r" rtl="1">
              <a:lnSpc>
                <a:spcPct val="150000"/>
              </a:lnSpc>
              <a:buFont typeface="Courier New" pitchFamily="49" charset="0"/>
              <a:buChar char="o"/>
            </a:pPr>
            <a:r>
              <a:rPr lang="ar-SA" sz="2400" b="1" dirty="0" smtClean="0"/>
              <a:t>نقص الغرف الصفية.</a:t>
            </a:r>
            <a:endParaRPr lang="ar-LB" sz="2400" b="1" dirty="0" smtClean="0"/>
          </a:p>
          <a:p>
            <a:pPr lvl="1" algn="r" rtl="1">
              <a:lnSpc>
                <a:spcPct val="150000"/>
              </a:lnSpc>
              <a:buFont typeface="Courier New" pitchFamily="49" charset="0"/>
              <a:buChar char="o"/>
            </a:pPr>
            <a:r>
              <a:rPr lang="ar-SA" sz="2400" b="1" dirty="0" smtClean="0"/>
              <a:t>المرافق غير ملائمة ودون المعايير.</a:t>
            </a:r>
          </a:p>
          <a:p>
            <a:pPr lvl="1" algn="r" rtl="1">
              <a:lnSpc>
                <a:spcPct val="150000"/>
              </a:lnSpc>
              <a:buFont typeface="Courier New" pitchFamily="49" charset="0"/>
              <a:buChar char="o"/>
            </a:pPr>
            <a:r>
              <a:rPr lang="ar-SA" sz="2400" b="1" dirty="0" smtClean="0"/>
              <a:t>عرقلة بناء مدارس جديدة وتوسيع المباني القائمة. </a:t>
            </a:r>
            <a:endParaRPr lang="ar-LB" sz="2400" b="1" dirty="0" smtClean="0"/>
          </a:p>
          <a:p>
            <a:pPr lvl="1" algn="r" rtl="1">
              <a:lnSpc>
                <a:spcPct val="150000"/>
              </a:lnSpc>
              <a:buFont typeface="Courier New" pitchFamily="49" charset="0"/>
              <a:buChar char="o"/>
            </a:pPr>
            <a:r>
              <a:rPr lang="ar-SA" sz="2400" b="1" dirty="0" smtClean="0"/>
              <a:t>صعوبات في الوصول إلى المدارس بسبب قيود التصاريح والحواجز والجدار.</a:t>
            </a:r>
            <a:endParaRPr lang="ar-LB" sz="2400" b="1" dirty="0" smtClean="0"/>
          </a:p>
          <a:p>
            <a:pPr marL="0" indent="0" algn="r" rtl="1">
              <a:lnSpc>
                <a:spcPct val="150000"/>
              </a:lnSpc>
              <a:buFont typeface="Arial" pitchFamily="34" charset="0"/>
              <a:buNone/>
            </a:pPr>
            <a:endParaRPr lang="ar-LB" dirty="0"/>
          </a:p>
        </p:txBody>
      </p:sp>
      <p:pic>
        <p:nvPicPr>
          <p:cNvPr id="5" name="Picture 2" descr="التعليم في القدس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9828" y="3947356"/>
            <a:ext cx="2751932" cy="26208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13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Khaled\Desktop\dalil el qouds\4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5" y="0"/>
            <a:ext cx="9239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93702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haled\Desktop\dalil el qouds\2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1022" y="-10510"/>
            <a:ext cx="9165021" cy="686851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67544" y="1723325"/>
            <a:ext cx="8068952" cy="81906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150000"/>
              </a:lnSpc>
              <a:buFont typeface="Arial" pitchFamily="34" charset="0"/>
              <a:buNone/>
            </a:pPr>
            <a:r>
              <a:rPr lang="ar-SA" sz="2400" b="1" dirty="0" smtClean="0"/>
              <a:t>الحق في التعلم بموجب القانون الدولي الإنساني</a:t>
            </a:r>
          </a:p>
        </p:txBody>
      </p:sp>
      <p:sp>
        <p:nvSpPr>
          <p:cNvPr id="2" name="Rectangle 1"/>
          <p:cNvSpPr/>
          <p:nvPr/>
        </p:nvSpPr>
        <p:spPr>
          <a:xfrm>
            <a:off x="467544" y="4208021"/>
            <a:ext cx="8136904"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algn="r" rtl="1">
              <a:lnSpc>
                <a:spcPct val="150000"/>
              </a:lnSpc>
            </a:pPr>
            <a:r>
              <a:rPr lang="ar-LB" sz="2400" b="1" dirty="0" smtClean="0"/>
              <a:t>أ</a:t>
            </a:r>
            <a:r>
              <a:rPr lang="ar-SA" sz="2400" b="1" dirty="0" smtClean="0"/>
              <a:t>كدت </a:t>
            </a:r>
            <a:r>
              <a:rPr lang="ar-SA" sz="2400" b="1" dirty="0"/>
              <a:t>محكمة العدل الدولية، في رأيها الاستشاري في تموز/يوليو 2004، مسؤولية إسرائيل في تطبيق العهد الدولي الخاص بالحقوق الاقتصادية والاجتماعية والثقافية في الأراضي الفلسطينية المحتلة.</a:t>
            </a:r>
            <a:endParaRPr lang="en-US" sz="2400" b="1" dirty="0"/>
          </a:p>
        </p:txBody>
      </p:sp>
      <p:sp>
        <p:nvSpPr>
          <p:cNvPr id="3" name="Rectangle 2"/>
          <p:cNvSpPr/>
          <p:nvPr/>
        </p:nvSpPr>
        <p:spPr>
          <a:xfrm>
            <a:off x="467544" y="2823580"/>
            <a:ext cx="81369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algn="r" rtl="1">
              <a:lnSpc>
                <a:spcPct val="150000"/>
              </a:lnSpc>
            </a:pPr>
            <a:r>
              <a:rPr lang="ar-SA" sz="2400" b="1" dirty="0"/>
              <a:t>تنص المادة (50) من اتفاقية جنيف الرابعة على حق التعليم الواقع تحت الإحتلال.</a:t>
            </a:r>
            <a:endParaRPr lang="en-US" sz="2400" b="1" dirty="0"/>
          </a:p>
        </p:txBody>
      </p:sp>
    </p:spTree>
    <p:extLst>
      <p:ext uri="{BB962C8B-B14F-4D97-AF65-F5344CB8AC3E}">
        <p14:creationId xmlns:p14="http://schemas.microsoft.com/office/powerpoint/2010/main" val="29468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haled\Desktop\dalil el qouds\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1022"/>
            <a:ext cx="9144000" cy="68790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75928" y="1648560"/>
            <a:ext cx="8363272" cy="185244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2400" b="1" dirty="0" smtClean="0"/>
              <a:t>الإدارة المحلية في عهد الاحتلال الإسرائيلي: </a:t>
            </a:r>
            <a:r>
              <a:rPr lang="ar-SA" sz="2400" dirty="0" smtClean="0"/>
              <a:t>من سنة 1967 إلى سنة </a:t>
            </a:r>
            <a:r>
              <a:rPr lang="ar-LB" sz="2400" dirty="0" smtClean="0"/>
              <a:t>1994</a:t>
            </a:r>
            <a:r>
              <a:rPr lang="en-US" sz="2400" dirty="0" smtClean="0"/>
              <a:t> </a:t>
            </a:r>
          </a:p>
          <a:p>
            <a:pPr lvl="1" algn="r" rtl="1">
              <a:buFont typeface="Courier New" pitchFamily="49" charset="0"/>
              <a:buChar char="o"/>
            </a:pPr>
            <a:r>
              <a:rPr lang="ar-SA" sz="2400" dirty="0" smtClean="0"/>
              <a:t>إعطاء المرأة حق الترشّح والتصويت في انتخابات الحكم المحلي.</a:t>
            </a:r>
            <a:endParaRPr lang="en-US" sz="2400" dirty="0" smtClean="0"/>
          </a:p>
          <a:p>
            <a:pPr lvl="1" algn="r" rtl="1">
              <a:buFont typeface="Courier New" pitchFamily="49" charset="0"/>
              <a:buChar char="o"/>
            </a:pPr>
            <a:r>
              <a:rPr lang="ar-SA" sz="2400" dirty="0" smtClean="0"/>
              <a:t>إحكام القبضة على هيئات الحكم المحلي</a:t>
            </a:r>
            <a:r>
              <a:rPr lang="en-US" sz="2400" dirty="0" smtClean="0"/>
              <a:t> </a:t>
            </a:r>
            <a:r>
              <a:rPr lang="ar-LB" sz="2400" dirty="0" smtClean="0"/>
              <a:t> من خلال نظام الادارة المدنية</a:t>
            </a:r>
            <a:r>
              <a:rPr lang="ar-SA" sz="2400" dirty="0" smtClean="0"/>
              <a:t>.</a:t>
            </a:r>
            <a:endParaRPr lang="ar-LB" sz="2400" dirty="0" smtClean="0"/>
          </a:p>
          <a:p>
            <a:pPr lvl="1" algn="r" rtl="1">
              <a:buFont typeface="Courier New" pitchFamily="49" charset="0"/>
              <a:buChar char="o"/>
            </a:pPr>
            <a:r>
              <a:rPr lang="ar-SA" sz="2400" dirty="0" smtClean="0"/>
              <a:t>تبهيت دور البلديات في قيادة المجتمع المحلي.</a:t>
            </a:r>
            <a:endParaRPr lang="ar-LB" sz="2400" dirty="0" smtClean="0"/>
          </a:p>
        </p:txBody>
      </p:sp>
      <p:sp>
        <p:nvSpPr>
          <p:cNvPr id="2" name="Rectangle 1"/>
          <p:cNvSpPr/>
          <p:nvPr/>
        </p:nvSpPr>
        <p:spPr>
          <a:xfrm>
            <a:off x="475928" y="3645024"/>
            <a:ext cx="836327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SA" sz="2400" dirty="0"/>
              <a:t> </a:t>
            </a:r>
            <a:r>
              <a:rPr lang="ar-SA" sz="2400" b="1" dirty="0"/>
              <a:t>الحكم المحلي في عهد السلطة الوطنية الفلسطينية: </a:t>
            </a:r>
            <a:endParaRPr lang="ar-LB" sz="2400" b="1" dirty="0"/>
          </a:p>
          <a:p>
            <a:pPr lvl="1" algn="r" rtl="1">
              <a:buFont typeface="Courier New" pitchFamily="49" charset="0"/>
              <a:buChar char="o"/>
            </a:pPr>
            <a:r>
              <a:rPr lang="ar-SA" sz="2400" dirty="0"/>
              <a:t>يستمر العمل بالقوانين والأنظمة والأوامر التي كانت سارية المفعول قبل 5/6/1967م حتى يتم توحيدها.</a:t>
            </a:r>
            <a:endParaRPr lang="ar-LB" sz="2400" dirty="0"/>
          </a:p>
          <a:p>
            <a:pPr lvl="1" algn="r" rtl="1">
              <a:buFont typeface="Courier New" pitchFamily="49" charset="0"/>
              <a:buChar char="o"/>
            </a:pPr>
            <a:r>
              <a:rPr lang="ar-SA" sz="2400" dirty="0"/>
              <a:t> </a:t>
            </a:r>
            <a:r>
              <a:rPr lang="ar-LB" sz="2400" dirty="0"/>
              <a:t>تضاعف عدد البلديات 4 مرات ليصبح عددها اليوم 108 بلديات و334 مجلسا قرويا.</a:t>
            </a:r>
          </a:p>
          <a:p>
            <a:pPr lvl="1" algn="r" rtl="1">
              <a:buFont typeface="Courier New" pitchFamily="49" charset="0"/>
              <a:buChar char="o"/>
            </a:pPr>
            <a:r>
              <a:rPr lang="ar-LB" sz="2400" dirty="0"/>
              <a:t>بقيت الصلاحيات التي تتمتع بها الهيئات المحلية بموجب القانون صلاحيات محدودة جداً.</a:t>
            </a:r>
          </a:p>
        </p:txBody>
      </p:sp>
    </p:spTree>
    <p:extLst>
      <p:ext uri="{BB962C8B-B14F-4D97-AF65-F5344CB8AC3E}">
        <p14:creationId xmlns:p14="http://schemas.microsoft.com/office/powerpoint/2010/main" val="11905779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haled\Desktop\dalil el qouds\2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57200" y="2132856"/>
            <a:ext cx="8229600" cy="1872208"/>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2400" b="1" dirty="0" smtClean="0"/>
              <a:t>إعلان حقوق الطفل في 1959/11/20.</a:t>
            </a:r>
            <a:endParaRPr lang="en-US" sz="2400" b="1" dirty="0" smtClean="0"/>
          </a:p>
          <a:p>
            <a:pPr algn="r" rtl="1"/>
            <a:r>
              <a:rPr lang="ar-SA" sz="2400" b="1" dirty="0" smtClean="0"/>
              <a:t>البروتوكول الخاص بوضع اللاجئين 1966/12/16.</a:t>
            </a:r>
            <a:endParaRPr lang="en-US" sz="2400" b="1" dirty="0" smtClean="0"/>
          </a:p>
          <a:p>
            <a:pPr algn="r" rtl="1"/>
            <a:r>
              <a:rPr lang="ar-SA" sz="2400" b="1" dirty="0" smtClean="0"/>
              <a:t>إعلان بشأن محلية النساء والأطفال في حالات الطوارئ والنزاعات المسلحة 1974/12/14.</a:t>
            </a:r>
            <a:endParaRPr lang="en-US" sz="2400" b="1" dirty="0" smtClean="0"/>
          </a:p>
        </p:txBody>
      </p:sp>
      <p:sp>
        <p:nvSpPr>
          <p:cNvPr id="2" name="Rectangle 1"/>
          <p:cNvSpPr/>
          <p:nvPr/>
        </p:nvSpPr>
        <p:spPr>
          <a:xfrm>
            <a:off x="462698" y="4145012"/>
            <a:ext cx="82296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r>
              <a:rPr lang="ar-SA" sz="2400" b="1" dirty="0"/>
              <a:t>المادة (24) من الاتفاقية الدولية بشأن الحقوق المدنية والسياسية من وثائق الأمم المتحدة المتعلقة بحقوق الإنسان:</a:t>
            </a:r>
            <a:endParaRPr lang="en-US" sz="2400" b="1" dirty="0"/>
          </a:p>
          <a:p>
            <a:pPr marL="630238" lvl="2" indent="-284163" algn="r" rtl="1">
              <a:buFont typeface="Courier New" pitchFamily="49" charset="0"/>
              <a:buChar char="o"/>
            </a:pPr>
            <a:r>
              <a:rPr lang="ar-SA" sz="2400" b="1" dirty="0"/>
              <a:t>لكل طفل دون تمييز</a:t>
            </a:r>
            <a:r>
              <a:rPr lang="ar-LB" sz="2400" b="1" dirty="0"/>
              <a:t> </a:t>
            </a:r>
            <a:r>
              <a:rPr lang="ar-SA" sz="2400" b="1" dirty="0"/>
              <a:t>الحق في إجراءات الحماية التي يستوجبها مركزه كقاصر على أسرته وعلى كل من المجتمع والدولة.</a:t>
            </a:r>
            <a:endParaRPr lang="en-US" sz="2400" b="1" dirty="0"/>
          </a:p>
          <a:p>
            <a:pPr marL="630238" lvl="2" indent="-284163" algn="r" rtl="1">
              <a:buFont typeface="Courier New" pitchFamily="49" charset="0"/>
              <a:buChar char="o"/>
            </a:pPr>
            <a:r>
              <a:rPr lang="ar-SA" sz="2400" b="1" dirty="0"/>
              <a:t>يسجل كل طفل فور ولادته ويكون له اسم. </a:t>
            </a:r>
            <a:endParaRPr lang="en-US" sz="2400" b="1" dirty="0"/>
          </a:p>
          <a:p>
            <a:pPr marL="630238" lvl="2" indent="-284163" algn="r" rtl="1">
              <a:buFont typeface="Courier New" pitchFamily="49" charset="0"/>
              <a:buChar char="o"/>
            </a:pPr>
            <a:r>
              <a:rPr lang="ar-SA" sz="2400" b="1" dirty="0"/>
              <a:t>لكل طفل الحق في أن تكون له جنسية.</a:t>
            </a:r>
            <a:endParaRPr lang="ar-LB" sz="3200" b="1" dirty="0"/>
          </a:p>
        </p:txBody>
      </p:sp>
    </p:spTree>
    <p:extLst>
      <p:ext uri="{BB962C8B-B14F-4D97-AF65-F5344CB8AC3E}">
        <p14:creationId xmlns:p14="http://schemas.microsoft.com/office/powerpoint/2010/main" val="2467402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175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1499"/>
                                          </p:stCondLst>
                                        </p:cTn>
                                        <p:tgtEl>
                                          <p:spTgt spid="2">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1499"/>
                                          </p:stCondLst>
                                        </p:cTn>
                                        <p:tgtEl>
                                          <p:spTgt spid="2">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1499"/>
                                          </p:stCondLst>
                                        </p:cTn>
                                        <p:tgtEl>
                                          <p:spTgt spid="2">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1499"/>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haled\Desktop\dalil el qouds\2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3138"/>
            <a:ext cx="9144000" cy="68711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762000" y="1600201"/>
            <a:ext cx="8229600" cy="1180728"/>
          </a:xfrm>
          <a:prstGeom prst="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lnSpc>
                <a:spcPct val="150000"/>
              </a:lnSpc>
            </a:pPr>
            <a:r>
              <a:rPr lang="ar-SA" sz="2400" b="1" dirty="0" smtClean="0"/>
              <a:t>لكل شخص الحق في محاكمة منصفة في القضايا المدنية والقضايا الجنائية على حـدّ سـواء.</a:t>
            </a:r>
          </a:p>
          <a:p>
            <a:pPr algn="r" rtl="1">
              <a:lnSpc>
                <a:spcPct val="150000"/>
              </a:lnSpc>
            </a:pPr>
            <a:endParaRPr lang="ar-LB" sz="2400" dirty="0"/>
          </a:p>
        </p:txBody>
      </p:sp>
      <p:pic>
        <p:nvPicPr>
          <p:cNvPr id="4" name="Picture 2" descr="نتيجة بحث الصور عن محاكمة عادل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334" y="3645024"/>
            <a:ext cx="2255168" cy="22076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771800" y="2965008"/>
            <a:ext cx="6192688"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lnSpc>
                <a:spcPct val="150000"/>
              </a:lnSpc>
            </a:pPr>
            <a:r>
              <a:rPr lang="ar-SA" sz="2400" b="1" dirty="0"/>
              <a:t>ترد أهم النصوص القانونية المتعلقة بالمحاكمة العادلة في:</a:t>
            </a:r>
          </a:p>
          <a:p>
            <a:pPr lvl="1" algn="r" rtl="1">
              <a:lnSpc>
                <a:spcPct val="150000"/>
              </a:lnSpc>
              <a:buFont typeface="Courier New" pitchFamily="49" charset="0"/>
              <a:buChar char="o"/>
            </a:pPr>
            <a:r>
              <a:rPr lang="ar-SA" sz="2400" b="1" dirty="0"/>
              <a:t> المادة 14 من العهد الدولي الخاص بالحقوق المدنية والسياسية</a:t>
            </a:r>
          </a:p>
          <a:p>
            <a:pPr lvl="1" algn="r" rtl="1">
              <a:lnSpc>
                <a:spcPct val="150000"/>
              </a:lnSpc>
              <a:buFont typeface="Courier New" pitchFamily="49" charset="0"/>
              <a:buChar char="o"/>
            </a:pPr>
            <a:r>
              <a:rPr lang="ar-SA" sz="2400" b="1" dirty="0"/>
              <a:t>المادة 7 من الميثاق الأفريقي لحقوق الإنسان والشعوب</a:t>
            </a:r>
          </a:p>
          <a:p>
            <a:pPr lvl="1" algn="r" rtl="1">
              <a:lnSpc>
                <a:spcPct val="150000"/>
              </a:lnSpc>
              <a:buFont typeface="Courier New" pitchFamily="49" charset="0"/>
              <a:buChar char="o"/>
            </a:pPr>
            <a:r>
              <a:rPr lang="ar-SA" sz="2400" b="1" dirty="0"/>
              <a:t>المـادة 8 مـن الاتفاقية الأمريكية لحقوق الإنسان</a:t>
            </a:r>
          </a:p>
          <a:p>
            <a:pPr lvl="1" algn="r" rtl="1">
              <a:lnSpc>
                <a:spcPct val="150000"/>
              </a:lnSpc>
              <a:buFont typeface="Courier New" pitchFamily="49" charset="0"/>
              <a:buChar char="o"/>
            </a:pPr>
            <a:r>
              <a:rPr lang="ar-SA" sz="2400" b="1" dirty="0"/>
              <a:t>المادة 6 من الاتفاقية الأوروبية لحقوق الإنسان</a:t>
            </a:r>
            <a:endParaRPr lang="en-US" sz="2400" b="1" dirty="0"/>
          </a:p>
        </p:txBody>
      </p:sp>
    </p:spTree>
    <p:extLst>
      <p:ext uri="{BB962C8B-B14F-4D97-AF65-F5344CB8AC3E}">
        <p14:creationId xmlns:p14="http://schemas.microsoft.com/office/powerpoint/2010/main" val="637749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circle(in)">
                                      <p:cBhvr>
                                        <p:cTn id="21" dur="2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circle(in)">
                                      <p:cBhvr>
                                        <p:cTn id="26" dur="2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circle(in)">
                                      <p:cBhvr>
                                        <p:cTn id="31" dur="20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circle(in)">
                                      <p:cBhvr>
                                        <p:cTn id="36" dur="2000"/>
                                        <p:tgtEl>
                                          <p:spTgt spid="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circle(in)">
                                      <p:cBhvr>
                                        <p:cTn id="41"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haled\Desktop\dalil el qouds\2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57200" y="2492896"/>
            <a:ext cx="8229600" cy="1440160"/>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fontAlgn="base"/>
            <a:r>
              <a:rPr lang="ar-SA" sz="2400" b="1" dirty="0" smtClean="0"/>
              <a:t>الاعتقال الإداري ضدّ سكان القدس:</a:t>
            </a:r>
            <a:endParaRPr lang="en-US" sz="2400" dirty="0" smtClean="0"/>
          </a:p>
          <a:p>
            <a:pPr algn="r" rtl="1" fontAlgn="base"/>
            <a:r>
              <a:rPr lang="ar-SA" sz="2400" dirty="0" smtClean="0"/>
              <a:t>صلاحية إصدار أمر اعتقال إداري بحق المواطنين الفلسطينيين في القدس بيد وزير الأمن الإسرائيلي أو قائد المنطقة العسكري.</a:t>
            </a:r>
          </a:p>
        </p:txBody>
      </p:sp>
    </p:spTree>
    <p:extLst>
      <p:ext uri="{BB962C8B-B14F-4D97-AF65-F5344CB8AC3E}">
        <p14:creationId xmlns:p14="http://schemas.microsoft.com/office/powerpoint/2010/main" val="28680145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haled\Desktop\dalil el qouds\2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38868" y="1916832"/>
            <a:ext cx="8229600" cy="424847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SA" sz="2400" b="1" dirty="0" smtClean="0"/>
              <a:t>قانون التغذية القسرية:</a:t>
            </a:r>
            <a:r>
              <a:rPr lang="ar-SA" sz="2400" dirty="0" smtClean="0"/>
              <a:t> </a:t>
            </a:r>
            <a:endParaRPr lang="en-US" sz="2400" dirty="0" smtClean="0"/>
          </a:p>
          <a:p>
            <a:pPr algn="r" rtl="1"/>
            <a:r>
              <a:rPr lang="ar-SA" sz="2400" dirty="0" smtClean="0"/>
              <a:t>إعلان طوكيو 1975: رفض التغذية القسرية للأسرى المضربين.</a:t>
            </a:r>
            <a:endParaRPr lang="en-US" sz="2400" dirty="0" smtClean="0"/>
          </a:p>
          <a:p>
            <a:pPr algn="r" rtl="1"/>
            <a:r>
              <a:rPr lang="ar-SA" sz="2400" dirty="0" smtClean="0"/>
              <a:t>إعلان مالطا</a:t>
            </a:r>
            <a:r>
              <a:rPr lang="en-US" sz="2400" dirty="0" smtClean="0"/>
              <a:t>1991  </a:t>
            </a:r>
            <a:endParaRPr lang="ar-SA" sz="2400" dirty="0" smtClean="0"/>
          </a:p>
          <a:p>
            <a:pPr lvl="1" algn="r" rtl="1">
              <a:buFont typeface="Courier New" pitchFamily="49" charset="0"/>
              <a:buChar char="o"/>
            </a:pPr>
            <a:r>
              <a:rPr lang="ar-SA" sz="2400" dirty="0" smtClean="0"/>
              <a:t>التغذية القسرية لا يمكن قبولها أخلاقياً. </a:t>
            </a:r>
            <a:endParaRPr lang="en-US" sz="2400" dirty="0" smtClean="0"/>
          </a:p>
          <a:p>
            <a:pPr lvl="1" algn="r" rtl="1">
              <a:buFont typeface="Courier New" pitchFamily="49" charset="0"/>
              <a:buChar char="o"/>
            </a:pPr>
            <a:r>
              <a:rPr lang="ar-SA" sz="2400" dirty="0" smtClean="0"/>
              <a:t>الإكراه على الأكل بالتهديد أو بالإجبار بالقوة هو نوع من انعدام الإنسانية والانحطاط الطبي، حتى لو قصد به إنقاذ حياة المضرب أو تحقيق فائدة له. </a:t>
            </a:r>
          </a:p>
          <a:p>
            <a:pPr algn="r" rtl="1"/>
            <a:r>
              <a:rPr lang="ar-SA" sz="2400" dirty="0" smtClean="0"/>
              <a:t>اتحاد الأطباء العالمي عدّه أسلوبا غير أخلاقي.</a:t>
            </a:r>
          </a:p>
          <a:p>
            <a:pPr algn="r" rtl="1"/>
            <a:r>
              <a:rPr lang="ar-SA" sz="2400" dirty="0" smtClean="0"/>
              <a:t>اللجنة الدولية للصليب الأحمر شددت على ضرورة احترام خيارات المحتجزين وحذرت الأطباء الإسرائيليين من أنهم قد يتعرضون لملاحقة جنائية أمام الآليات الدولية في حال اشتراكهم في التغذية القسرية. </a:t>
            </a:r>
            <a:endParaRPr lang="ar-LB" sz="2400" dirty="0"/>
          </a:p>
        </p:txBody>
      </p:sp>
    </p:spTree>
    <p:extLst>
      <p:ext uri="{BB962C8B-B14F-4D97-AF65-F5344CB8AC3E}">
        <p14:creationId xmlns:p14="http://schemas.microsoft.com/office/powerpoint/2010/main" val="38981135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Khaled\Desktop\dalil el qouds\4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5" y="0"/>
            <a:ext cx="92392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58118"/>
      </p:ext>
    </p:extLst>
  </p:cSld>
  <p:clrMapOvr>
    <a:masterClrMapping/>
  </p:clrMapOvr>
  <p:transition spd="slow">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Khaled\Desktop\dalil el qouds\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1532"/>
            <a:ext cx="9144000" cy="688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5838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led\Desktop\dalil el qouds\2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76" y="-26276"/>
            <a:ext cx="9170276" cy="6884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2378" y="1268760"/>
            <a:ext cx="8712968" cy="64633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تقسيم القدس </a:t>
            </a:r>
            <a:r>
              <a:rPr lang="ar-SA" sz="2400" dirty="0"/>
              <a:t>و</a:t>
            </a:r>
            <a:r>
              <a:rPr lang="ar-LB" sz="2400" dirty="0"/>
              <a:t>احتلال القسم الغربي من</a:t>
            </a:r>
            <a:r>
              <a:rPr lang="ar-SA" sz="2400" dirty="0"/>
              <a:t>ها </a:t>
            </a:r>
            <a:r>
              <a:rPr lang="ar-LB" sz="2400" dirty="0"/>
              <a:t>في سنة ‏</a:t>
            </a:r>
            <a:r>
              <a:rPr lang="ar-LB" sz="2400" dirty="0" smtClean="0"/>
              <a:t>1948</a:t>
            </a:r>
            <a:r>
              <a:rPr lang="ar-SA" sz="2400" dirty="0" smtClean="0"/>
              <a:t>.</a:t>
            </a:r>
            <a:endParaRPr lang="en-US" sz="2400" dirty="0">
              <a:ea typeface="Calibri"/>
              <a:cs typeface="Arial"/>
            </a:endParaRPr>
          </a:p>
        </p:txBody>
      </p:sp>
      <p:sp>
        <p:nvSpPr>
          <p:cNvPr id="7" name="Rectangle 6"/>
          <p:cNvSpPr/>
          <p:nvPr/>
        </p:nvSpPr>
        <p:spPr>
          <a:xfrm>
            <a:off x="202378" y="1975832"/>
            <a:ext cx="8712968" cy="589072"/>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تغيير معالم القدس الديموجرافية: </a:t>
            </a:r>
            <a:r>
              <a:rPr lang="ar-SA" sz="2400" dirty="0"/>
              <a:t>من خلال طرد الفلسطينيين واستقدام اليهود.</a:t>
            </a:r>
            <a:endParaRPr lang="en-US" sz="2400" dirty="0">
              <a:ea typeface="Calibri"/>
              <a:cs typeface="Arial"/>
            </a:endParaRPr>
          </a:p>
        </p:txBody>
      </p:sp>
      <p:sp>
        <p:nvSpPr>
          <p:cNvPr id="8" name="Rectangle 7"/>
          <p:cNvSpPr/>
          <p:nvPr/>
        </p:nvSpPr>
        <p:spPr>
          <a:xfrm>
            <a:off x="199294" y="2636912"/>
            <a:ext cx="8712968" cy="589072"/>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إعلان القدس عاصمة للكيان الإسرائيلي: في ‏11/12/‏1949‏.</a:t>
            </a:r>
            <a:endParaRPr lang="ar-SA" sz="2400" dirty="0"/>
          </a:p>
        </p:txBody>
      </p:sp>
      <p:sp>
        <p:nvSpPr>
          <p:cNvPr id="9" name="Rectangle 8"/>
          <p:cNvSpPr/>
          <p:nvPr/>
        </p:nvSpPr>
        <p:spPr>
          <a:xfrm>
            <a:off x="205462" y="3356992"/>
            <a:ext cx="8712968" cy="589072"/>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توسيع نطاق القدس: مشروع "القدس الكبرى 1967-2020"</a:t>
            </a:r>
            <a:r>
              <a:rPr lang="ar-SA" sz="2400" dirty="0"/>
              <a:t>.</a:t>
            </a:r>
          </a:p>
        </p:txBody>
      </p:sp>
      <p:sp>
        <p:nvSpPr>
          <p:cNvPr id="10" name="Rectangle 9"/>
          <p:cNvSpPr/>
          <p:nvPr/>
        </p:nvSpPr>
        <p:spPr>
          <a:xfrm>
            <a:off x="202378" y="4039961"/>
            <a:ext cx="8712968" cy="1107996"/>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200" dirty="0"/>
              <a:t>قانون أملاك الغائبين (1950): للسيطرة على أراضي المقدسيين المتواجدين خارج مدينة القدس</a:t>
            </a:r>
            <a:r>
              <a:rPr lang="ar-SA" sz="2200" dirty="0"/>
              <a:t> </a:t>
            </a:r>
            <a:r>
              <a:rPr lang="ar-SA" sz="2200" dirty="0" smtClean="0"/>
              <a:t>(</a:t>
            </a:r>
            <a:r>
              <a:rPr lang="ar-LB" sz="2200" dirty="0" smtClean="0"/>
              <a:t>استولي </a:t>
            </a:r>
            <a:r>
              <a:rPr lang="ar-LB" sz="2200" dirty="0"/>
              <a:t>عل</a:t>
            </a:r>
            <a:r>
              <a:rPr lang="ar-SA" sz="2200" dirty="0"/>
              <a:t>ى</a:t>
            </a:r>
            <a:r>
              <a:rPr lang="ar-LB" sz="2200" dirty="0"/>
              <a:t>  85% من أراضي الفلسطينيين</a:t>
            </a:r>
            <a:r>
              <a:rPr lang="ar-SA" sz="2200" dirty="0"/>
              <a:t>).</a:t>
            </a:r>
          </a:p>
        </p:txBody>
      </p:sp>
      <p:sp>
        <p:nvSpPr>
          <p:cNvPr id="11" name="Rectangle 10"/>
          <p:cNvSpPr/>
          <p:nvPr/>
        </p:nvSpPr>
        <p:spPr>
          <a:xfrm>
            <a:off x="205462" y="5301208"/>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سحب الهوية الإسرائيلية من المقدسيين: الذين يقيمون لأكثر من عام خارج مدينة القدس</a:t>
            </a:r>
            <a:r>
              <a:rPr lang="ar-SA" sz="2400" dirty="0"/>
              <a:t>.</a:t>
            </a:r>
          </a:p>
        </p:txBody>
      </p:sp>
      <p:sp>
        <p:nvSpPr>
          <p:cNvPr id="13" name="Rectangle 12"/>
          <p:cNvSpPr/>
          <p:nvPr/>
        </p:nvSpPr>
        <p:spPr>
          <a:xfrm>
            <a:off x="218584" y="6008280"/>
            <a:ext cx="8712968" cy="50430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000" b="1" dirty="0"/>
              <a:t>قانون العودة (1950): يمنح الإسرائيلي اليهود</a:t>
            </a:r>
            <a:r>
              <a:rPr lang="ar-SA" sz="2000" b="1" dirty="0"/>
              <a:t>ي</a:t>
            </a:r>
            <a:r>
              <a:rPr lang="ar-LB" sz="2000" b="1" dirty="0"/>
              <a:t> حقّ المواطنة بصرف النظر عن المكان الذي ولدوا فيه</a:t>
            </a:r>
            <a:r>
              <a:rPr lang="ar-SA" sz="2000" b="1" dirty="0"/>
              <a:t>.</a:t>
            </a:r>
            <a:endParaRPr lang="en-US" sz="2000" b="1" dirty="0">
              <a:ea typeface="Calibri"/>
              <a:cs typeface="Arial"/>
            </a:endParaRPr>
          </a:p>
        </p:txBody>
      </p:sp>
    </p:spTree>
    <p:extLst>
      <p:ext uri="{BB962C8B-B14F-4D97-AF65-F5344CB8AC3E}">
        <p14:creationId xmlns:p14="http://schemas.microsoft.com/office/powerpoint/2010/main" val="14133734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haled\Desktop\dalil el qouds\2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2378" y="1563852"/>
            <a:ext cx="8712968" cy="496996"/>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000" b="1" dirty="0"/>
              <a:t>قرار رقم 303 في </a:t>
            </a:r>
            <a:r>
              <a:rPr lang="ar-SA" sz="2000" b="1" dirty="0"/>
              <a:t>1949/12/9:</a:t>
            </a:r>
            <a:r>
              <a:rPr lang="ar-LB" sz="2000" b="1" dirty="0"/>
              <a:t> وضع القدس تحت نظام دولي دائم.</a:t>
            </a:r>
            <a:endParaRPr lang="ar-SA" sz="2000" b="1" dirty="0"/>
          </a:p>
        </p:txBody>
      </p:sp>
      <p:sp>
        <p:nvSpPr>
          <p:cNvPr id="5" name="Rectangle 4"/>
          <p:cNvSpPr/>
          <p:nvPr/>
        </p:nvSpPr>
        <p:spPr>
          <a:xfrm>
            <a:off x="202378" y="2254316"/>
            <a:ext cx="8712968" cy="95866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000" b="1" dirty="0"/>
              <a:t>قرار رقم 114 في </a:t>
            </a:r>
            <a:r>
              <a:rPr lang="ar-SA" sz="2000" b="1" dirty="0"/>
              <a:t>1949/12/20: </a:t>
            </a:r>
            <a:r>
              <a:rPr lang="ar-LB" sz="2000" b="1" dirty="0"/>
              <a:t>يطالب "إسرائيل" بإلغاء نقل الدوائر والمؤسسات والوزارات إلى القدس.</a:t>
            </a:r>
            <a:endParaRPr lang="ar-SA" sz="2000" b="1" dirty="0"/>
          </a:p>
        </p:txBody>
      </p:sp>
      <p:sp>
        <p:nvSpPr>
          <p:cNvPr id="6" name="Rectangle 5"/>
          <p:cNvSpPr/>
          <p:nvPr/>
        </p:nvSpPr>
        <p:spPr>
          <a:xfrm>
            <a:off x="171211" y="3334436"/>
            <a:ext cx="8712968" cy="95866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000" b="1" dirty="0"/>
              <a:t>قرار رقم 118 في </a:t>
            </a:r>
            <a:r>
              <a:rPr lang="ar-SA" sz="2000" b="1" dirty="0"/>
              <a:t>1950/2/11: </a:t>
            </a:r>
            <a:r>
              <a:rPr lang="ar-LB" sz="2000" b="1" dirty="0"/>
              <a:t> </a:t>
            </a:r>
            <a:r>
              <a:rPr lang="ar-SA" sz="2000" b="1" dirty="0"/>
              <a:t>مطالبة</a:t>
            </a:r>
            <a:r>
              <a:rPr lang="ar-LB" sz="2000" b="1" dirty="0"/>
              <a:t> "إسرائيل" والأردن بإبداء رأيهما في تعديل مشروع نظام</a:t>
            </a:r>
            <a:r>
              <a:rPr lang="ar-SA" sz="2000" b="1" dirty="0"/>
              <a:t> القدس.</a:t>
            </a:r>
            <a:r>
              <a:rPr lang="ar-LB" sz="2000" b="1" dirty="0"/>
              <a:t> </a:t>
            </a:r>
            <a:endParaRPr lang="ar-SA" sz="2000" b="1" dirty="0"/>
          </a:p>
        </p:txBody>
      </p:sp>
      <p:sp>
        <p:nvSpPr>
          <p:cNvPr id="7" name="Rectangle 6"/>
          <p:cNvSpPr/>
          <p:nvPr/>
        </p:nvSpPr>
        <p:spPr>
          <a:xfrm>
            <a:off x="171211" y="4486564"/>
            <a:ext cx="8712968" cy="95866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000" b="1" dirty="0"/>
              <a:t>قرار رقم 234 في </a:t>
            </a:r>
            <a:r>
              <a:rPr lang="ar-SA" sz="2000" b="1" dirty="0"/>
              <a:t>1950/6/14: </a:t>
            </a:r>
            <a:r>
              <a:rPr lang="ar-LB" sz="2000" b="1" dirty="0"/>
              <a:t> أعلن عدم استعداد الدولتين للتعاون من أجل تنفيذ التعديل، لهذا قرر رفع المشكلة إلى الجمعية العامة</a:t>
            </a:r>
            <a:r>
              <a:rPr lang="ar-SA" sz="2000" b="1" dirty="0"/>
              <a:t>.</a:t>
            </a:r>
          </a:p>
        </p:txBody>
      </p:sp>
      <p:sp>
        <p:nvSpPr>
          <p:cNvPr id="8" name="Rectangle 7"/>
          <p:cNvSpPr/>
          <p:nvPr/>
        </p:nvSpPr>
        <p:spPr>
          <a:xfrm>
            <a:off x="171211" y="5588991"/>
            <a:ext cx="8712968" cy="504305"/>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000" b="1" dirty="0"/>
              <a:t>ومنذ ذلك التاريخ توقفت الجمعية العامة عن مناقشة مسألة تدويل القدس</a:t>
            </a:r>
            <a:r>
              <a:rPr lang="ar-SA" sz="2000" b="1" dirty="0"/>
              <a:t>.</a:t>
            </a:r>
            <a:endParaRPr lang="en-US" sz="2000" b="1" dirty="0"/>
          </a:p>
        </p:txBody>
      </p:sp>
    </p:spTree>
    <p:extLst>
      <p:ext uri="{BB962C8B-B14F-4D97-AF65-F5344CB8AC3E}">
        <p14:creationId xmlns:p14="http://schemas.microsoft.com/office/powerpoint/2010/main" val="39241749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haled\Desktop\dalil el qouds\Untitled-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7" y="0"/>
            <a:ext cx="9142414"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343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haled\Desktop\dalil el qouds\2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28" y="-31532"/>
            <a:ext cx="9141372" cy="6889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2378" y="1563852"/>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b="1" dirty="0"/>
              <a:t>احتلال </a:t>
            </a:r>
            <a:r>
              <a:rPr lang="ar-SA" sz="2400" b="1" dirty="0"/>
              <a:t>ا</a:t>
            </a:r>
            <a:r>
              <a:rPr lang="ar-LB" sz="2400" b="1" dirty="0"/>
              <a:t>لشطر الشرقي من المدينة في سنة 1967</a:t>
            </a:r>
            <a:endParaRPr lang="ar-SA" sz="2400" b="1" dirty="0"/>
          </a:p>
        </p:txBody>
      </p:sp>
      <p:sp>
        <p:nvSpPr>
          <p:cNvPr id="5" name="Rectangle 4"/>
          <p:cNvSpPr/>
          <p:nvPr/>
        </p:nvSpPr>
        <p:spPr>
          <a:xfrm>
            <a:off x="202378" y="2204864"/>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b="1" dirty="0"/>
              <a:t>إنشاء المستوطنات</a:t>
            </a:r>
            <a:endParaRPr lang="ar-SA" sz="2400" b="1" dirty="0"/>
          </a:p>
        </p:txBody>
      </p:sp>
      <p:sp>
        <p:nvSpPr>
          <p:cNvPr id="6" name="Rectangle 5"/>
          <p:cNvSpPr/>
          <p:nvPr/>
        </p:nvSpPr>
        <p:spPr>
          <a:xfrm>
            <a:off x="202378" y="2851150"/>
            <a:ext cx="8690102" cy="64633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b="1" dirty="0"/>
              <a:t>حل مجلس أمانة القدس </a:t>
            </a:r>
            <a:r>
              <a:rPr lang="ar-SA" sz="2400" b="1" dirty="0"/>
              <a:t>و</a:t>
            </a:r>
            <a:r>
              <a:rPr lang="ar-LB" sz="2400" b="1" dirty="0"/>
              <a:t>طرد أمين القدس من عمله</a:t>
            </a:r>
            <a:endParaRPr lang="ar-SA" sz="2400" b="1" dirty="0"/>
          </a:p>
        </p:txBody>
      </p:sp>
      <p:sp>
        <p:nvSpPr>
          <p:cNvPr id="7" name="Rectangle 6"/>
          <p:cNvSpPr/>
          <p:nvPr/>
        </p:nvSpPr>
        <p:spPr>
          <a:xfrm>
            <a:off x="202378" y="3620030"/>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b="1" dirty="0"/>
              <a:t>ألغ</a:t>
            </a:r>
            <a:r>
              <a:rPr lang="ar-SA" sz="2400" b="1" dirty="0"/>
              <a:t>اء</a:t>
            </a:r>
            <a:r>
              <a:rPr lang="ar-LB" sz="2400" b="1" dirty="0"/>
              <a:t> القوانين الأردنية، واستبد</a:t>
            </a:r>
            <a:r>
              <a:rPr lang="ar-SA" sz="2400" b="1" dirty="0"/>
              <a:t>الها ب</a:t>
            </a:r>
            <a:r>
              <a:rPr lang="ar-LB" sz="2400" b="1" dirty="0"/>
              <a:t>القوانين الإسرائيلية</a:t>
            </a:r>
            <a:r>
              <a:rPr lang="ar-SA" sz="2400" b="1" dirty="0"/>
              <a:t>.</a:t>
            </a:r>
          </a:p>
        </p:txBody>
      </p:sp>
      <p:sp>
        <p:nvSpPr>
          <p:cNvPr id="8" name="Rectangle 7"/>
          <p:cNvSpPr/>
          <p:nvPr/>
        </p:nvSpPr>
        <p:spPr>
          <a:xfrm>
            <a:off x="202378" y="4261042"/>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b="1" dirty="0"/>
              <a:t>أغل</a:t>
            </a:r>
            <a:r>
              <a:rPr lang="ar-SA" sz="2400" b="1" dirty="0"/>
              <a:t>اق</a:t>
            </a:r>
            <a:r>
              <a:rPr lang="ar-LB" sz="2400" b="1" dirty="0"/>
              <a:t> البنوك العربية و</a:t>
            </a:r>
            <a:r>
              <a:rPr lang="ar-SA" sz="2400" b="1" dirty="0"/>
              <a:t>م</a:t>
            </a:r>
            <a:r>
              <a:rPr lang="ar-LB" sz="2400" b="1" dirty="0"/>
              <a:t>صادر</a:t>
            </a:r>
            <a:r>
              <a:rPr lang="ar-SA" sz="2400" b="1" dirty="0"/>
              <a:t>ة</a:t>
            </a:r>
            <a:r>
              <a:rPr lang="ar-LB" sz="2400" b="1" dirty="0"/>
              <a:t> أموالها</a:t>
            </a:r>
            <a:endParaRPr lang="ar-SA" sz="2400" b="1" dirty="0"/>
          </a:p>
        </p:txBody>
      </p:sp>
      <p:sp>
        <p:nvSpPr>
          <p:cNvPr id="9" name="Rectangle 8"/>
          <p:cNvSpPr/>
          <p:nvPr/>
        </p:nvSpPr>
        <p:spPr>
          <a:xfrm>
            <a:off x="196804" y="4941168"/>
            <a:ext cx="8712968" cy="586699"/>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b="1" dirty="0"/>
              <a:t>إلغاء صلاحية المحكمة الشرعية في القدس</a:t>
            </a:r>
            <a:endParaRPr lang="en-US" sz="2400" b="1" dirty="0"/>
          </a:p>
        </p:txBody>
      </p:sp>
      <p:sp>
        <p:nvSpPr>
          <p:cNvPr id="11" name="Rectangle 10"/>
          <p:cNvSpPr/>
          <p:nvPr/>
        </p:nvSpPr>
        <p:spPr>
          <a:xfrm>
            <a:off x="196804" y="5650613"/>
            <a:ext cx="8712968" cy="586699"/>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SA" sz="2400" b="1" dirty="0"/>
              <a:t>اعتماد</a:t>
            </a:r>
            <a:r>
              <a:rPr lang="ar-LB" sz="2400" b="1" dirty="0"/>
              <a:t> المنهج والتعليمي الإسرائيلي.</a:t>
            </a:r>
            <a:endParaRPr lang="en-US" sz="2400" b="1" dirty="0"/>
          </a:p>
        </p:txBody>
      </p:sp>
    </p:spTree>
    <p:extLst>
      <p:ext uri="{BB962C8B-B14F-4D97-AF65-F5344CB8AC3E}">
        <p14:creationId xmlns:p14="http://schemas.microsoft.com/office/powerpoint/2010/main" val="4875991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haled\Desktop\dalil el qouds\2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28" y="-31532"/>
            <a:ext cx="9141372" cy="68895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6830" y="2178134"/>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طرد العرب من أجزاء من المدينة القديمة</a:t>
            </a:r>
            <a:endParaRPr lang="ar-SA" sz="2400" dirty="0"/>
          </a:p>
        </p:txBody>
      </p:sp>
      <p:sp>
        <p:nvSpPr>
          <p:cNvPr id="5" name="Rectangle 4"/>
          <p:cNvSpPr/>
          <p:nvPr/>
        </p:nvSpPr>
        <p:spPr>
          <a:xfrm>
            <a:off x="215516" y="2945224"/>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توسيع حدود</a:t>
            </a:r>
            <a:r>
              <a:rPr lang="ar-SA" sz="2400" dirty="0"/>
              <a:t> القدس</a:t>
            </a:r>
            <a:r>
              <a:rPr lang="ar-LB" sz="2400" dirty="0"/>
              <a:t> في سنة 1970</a:t>
            </a:r>
            <a:endParaRPr lang="ar-SA" sz="2400" dirty="0"/>
          </a:p>
        </p:txBody>
      </p:sp>
      <p:sp>
        <p:nvSpPr>
          <p:cNvPr id="7" name="Rectangle 6"/>
          <p:cNvSpPr/>
          <p:nvPr/>
        </p:nvSpPr>
        <p:spPr>
          <a:xfrm>
            <a:off x="215516" y="3719759"/>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SA" sz="2400" dirty="0"/>
              <a:t>اتخاذ </a:t>
            </a:r>
            <a:r>
              <a:rPr lang="ar-LB" sz="2400" dirty="0"/>
              <a:t>مجموعة من الخطوات التعجيزية في مجالات الترخيص والبناء</a:t>
            </a:r>
            <a:r>
              <a:rPr lang="ar-SA" sz="2400" dirty="0"/>
              <a:t>.</a:t>
            </a:r>
          </a:p>
        </p:txBody>
      </p:sp>
      <p:sp>
        <p:nvSpPr>
          <p:cNvPr id="8" name="Rectangle 7"/>
          <p:cNvSpPr/>
          <p:nvPr/>
        </p:nvSpPr>
        <p:spPr>
          <a:xfrm>
            <a:off x="183544" y="4529400"/>
            <a:ext cx="8712968" cy="1131848"/>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توحيد المدينة على أساس أنها عاصمة لدولة الاحتلال</a:t>
            </a:r>
            <a:r>
              <a:rPr lang="ar-SA" sz="2400" dirty="0"/>
              <a:t> (</a:t>
            </a:r>
            <a:r>
              <a:rPr lang="ar-LB" sz="2400" dirty="0"/>
              <a:t>قانون القدس أو "قانون أساس: أورشليم القدس عاصمة إسرائيل" </a:t>
            </a:r>
            <a:r>
              <a:rPr lang="ar-SA" sz="2400" dirty="0"/>
              <a:t>1980/7/30)</a:t>
            </a:r>
          </a:p>
        </p:txBody>
      </p:sp>
    </p:spTree>
    <p:extLst>
      <p:ext uri="{BB962C8B-B14F-4D97-AF65-F5344CB8AC3E}">
        <p14:creationId xmlns:p14="http://schemas.microsoft.com/office/powerpoint/2010/main" val="234091955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haled\Desktop\dalil el qouds\4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2419102"/>
            <a:ext cx="8712968" cy="577850"/>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إن الأردن كان قد احتل شرقي القدس في عام 1948 من طريق عمل عدائي</a:t>
            </a:r>
            <a:r>
              <a:rPr lang="ar-SA" sz="2400" dirty="0"/>
              <a:t>.</a:t>
            </a:r>
          </a:p>
        </p:txBody>
      </p:sp>
      <p:sp>
        <p:nvSpPr>
          <p:cNvPr id="6" name="Rectangle 5"/>
          <p:cNvSpPr/>
          <p:nvPr/>
        </p:nvSpPr>
        <p:spPr>
          <a:xfrm>
            <a:off x="179512" y="3152399"/>
            <a:ext cx="8712968" cy="1140697"/>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إن ضمّ شرقي القدس، ومعها كل الضفة الغربية للأردن في عام 1950 كان إجراءً مناقضا للقوانين الدولية</a:t>
            </a:r>
            <a:r>
              <a:rPr lang="en-US" sz="2400" dirty="0"/>
              <a:t>.</a:t>
            </a:r>
          </a:p>
        </p:txBody>
      </p:sp>
      <p:sp>
        <p:nvSpPr>
          <p:cNvPr id="7" name="Rectangle 6"/>
          <p:cNvSpPr/>
          <p:nvPr/>
        </p:nvSpPr>
        <p:spPr>
          <a:xfrm>
            <a:off x="179512" y="4448543"/>
            <a:ext cx="8712968" cy="1140697"/>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إن الأردن قد خرق اتفاق الهدنة 1947 عندما أعلن الحرب على "إسرائيل"، ما يمنح "إسرائيل" الحق في إلغاء الاتفاقية</a:t>
            </a:r>
            <a:r>
              <a:rPr lang="en-US" sz="2400" dirty="0"/>
              <a:t>.</a:t>
            </a:r>
          </a:p>
        </p:txBody>
      </p:sp>
      <p:sp>
        <p:nvSpPr>
          <p:cNvPr id="8" name="Rectangle 7"/>
          <p:cNvSpPr/>
          <p:nvPr/>
        </p:nvSpPr>
        <p:spPr>
          <a:xfrm>
            <a:off x="144382" y="5722621"/>
            <a:ext cx="8712968" cy="586699"/>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lnSpc>
                <a:spcPct val="150000"/>
              </a:lnSpc>
            </a:pPr>
            <a:r>
              <a:rPr lang="ar-LB" sz="2400" dirty="0"/>
              <a:t>إن احتلال "إسرائيل" للقدس في عام 1967 كان نتيجة إجراء دفاعي</a:t>
            </a:r>
            <a:r>
              <a:rPr lang="ar-SA" sz="2400" dirty="0"/>
              <a:t>.</a:t>
            </a:r>
            <a:endParaRPr lang="en-US" sz="2400" dirty="0"/>
          </a:p>
        </p:txBody>
      </p:sp>
    </p:spTree>
    <p:extLst>
      <p:ext uri="{BB962C8B-B14F-4D97-AF65-F5344CB8AC3E}">
        <p14:creationId xmlns:p14="http://schemas.microsoft.com/office/powerpoint/2010/main" val="2154850045"/>
      </p:ext>
    </p:extLst>
  </p:cSld>
  <p:clrMapOvr>
    <a:masterClrMapping/>
  </p:clrMapOvr>
  <mc:AlternateContent xmlns:mc="http://schemas.openxmlformats.org/markup-compatibility/2006" xmlns:p14="http://schemas.microsoft.com/office/powerpoint/2010/main">
    <mc:Choice Requires="p14">
      <p:transition spd="slow" p14:dur="20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Khaled\Desktop\dalil el qouds\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0421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Khaled\Desktop\dalil el qouds\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370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haled\Desktop\dalil el qouds\2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36786"/>
            <a:ext cx="9144000" cy="68947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نتيجة بحث الصور عن الاتحاد الاوروبي">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21"/>
            <a:ext cx="2971800" cy="1736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1340768"/>
            <a:ext cx="8712968" cy="769441"/>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LB" sz="2400" b="1" dirty="0"/>
              <a:t>وثيقة شومان 1971</a:t>
            </a:r>
            <a:r>
              <a:rPr lang="ar-SA" sz="2400" b="1" dirty="0"/>
              <a:t> و</a:t>
            </a:r>
            <a:r>
              <a:rPr lang="ar-LB" sz="2400" b="1" dirty="0"/>
              <a:t>بيان المجموعة الأوروبية </a:t>
            </a:r>
            <a:r>
              <a:rPr lang="ar-SA" sz="2400" b="1" dirty="0"/>
              <a:t>بعد حرب </a:t>
            </a:r>
            <a:r>
              <a:rPr lang="en-US" sz="2400" b="1" dirty="0"/>
              <a:t>1973</a:t>
            </a:r>
            <a:r>
              <a:rPr lang="ar-LB" sz="2400" b="1" dirty="0"/>
              <a:t>:</a:t>
            </a:r>
            <a:r>
              <a:rPr lang="ar-SA" sz="2400" dirty="0"/>
              <a:t> </a:t>
            </a:r>
            <a:r>
              <a:rPr lang="ar-LB" sz="2000" dirty="0"/>
              <a:t>انسحاب "إسرائيل" من الأراضي المحتلة عام </a:t>
            </a:r>
            <a:r>
              <a:rPr lang="en-US" sz="2000" dirty="0"/>
              <a:t>1967</a:t>
            </a:r>
            <a:r>
              <a:rPr lang="ar-LB" sz="2000" dirty="0"/>
              <a:t>.</a:t>
            </a:r>
            <a:endParaRPr lang="ar-SA" sz="2000" dirty="0"/>
          </a:p>
        </p:txBody>
      </p:sp>
      <p:sp>
        <p:nvSpPr>
          <p:cNvPr id="6" name="Rectangle 5"/>
          <p:cNvSpPr/>
          <p:nvPr/>
        </p:nvSpPr>
        <p:spPr>
          <a:xfrm>
            <a:off x="251519" y="2204864"/>
            <a:ext cx="8687187" cy="892552"/>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LB" sz="2800" b="1" dirty="0"/>
              <a:t>بيان البندقية 1980:</a:t>
            </a:r>
            <a:r>
              <a:rPr lang="ar-SA" sz="2400" dirty="0"/>
              <a:t>رفض </a:t>
            </a:r>
            <a:r>
              <a:rPr lang="ar-LB" sz="2400" dirty="0"/>
              <a:t>أية مبادرة تتخذ من جانب واحد تهدف إلى تغيير وضع القدس، و</a:t>
            </a:r>
            <a:r>
              <a:rPr lang="ar-SA" sz="2400" dirty="0"/>
              <a:t>ضرورة ضمان </a:t>
            </a:r>
            <a:r>
              <a:rPr lang="ar-LB" sz="2400" dirty="0"/>
              <a:t>حق حرية الدخول إلى كل الأماكن المقدسة. </a:t>
            </a:r>
            <a:endParaRPr lang="ar-SA" sz="2400" dirty="0"/>
          </a:p>
        </p:txBody>
      </p:sp>
      <p:sp>
        <p:nvSpPr>
          <p:cNvPr id="7" name="Rectangle 6"/>
          <p:cNvSpPr/>
          <p:nvPr/>
        </p:nvSpPr>
        <p:spPr>
          <a:xfrm>
            <a:off x="251519" y="3205425"/>
            <a:ext cx="8669659" cy="1015663"/>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3200" b="1" dirty="0"/>
              <a:t>أيلول 1996</a:t>
            </a:r>
            <a:r>
              <a:rPr lang="ar-SA" sz="2800" dirty="0"/>
              <a:t>: أكد</a:t>
            </a:r>
            <a:r>
              <a:rPr lang="ar-LB" sz="2800" dirty="0"/>
              <a:t> مجلس الوزراء الأوروبي</a:t>
            </a:r>
            <a:r>
              <a:rPr lang="ar-SA" sz="2800" dirty="0"/>
              <a:t> </a:t>
            </a:r>
            <a:r>
              <a:rPr lang="ar-LB" sz="2800" dirty="0"/>
              <a:t>أن شرقي القدس ليست تحت السيادة الإسرائيلية، وتقع ضمن القرار رقم </a:t>
            </a:r>
            <a:r>
              <a:rPr lang="en-US" sz="2800" dirty="0"/>
              <a:t>242</a:t>
            </a:r>
            <a:r>
              <a:rPr lang="ar-SA" sz="2800" dirty="0"/>
              <a:t>.</a:t>
            </a:r>
          </a:p>
        </p:txBody>
      </p:sp>
      <p:sp>
        <p:nvSpPr>
          <p:cNvPr id="8" name="Rectangle 7"/>
          <p:cNvSpPr/>
          <p:nvPr/>
        </p:nvSpPr>
        <p:spPr>
          <a:xfrm>
            <a:off x="251520" y="4293096"/>
            <a:ext cx="8640960" cy="1138773"/>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ar-SA" sz="3600" b="1" dirty="0"/>
              <a:t>2002: </a:t>
            </a:r>
            <a:r>
              <a:rPr lang="ar-LB" sz="3600" b="1" dirty="0"/>
              <a:t> </a:t>
            </a:r>
            <a:r>
              <a:rPr lang="ar-LB" sz="3200" dirty="0"/>
              <a:t>تأييد مبادرة السلام ال</a:t>
            </a:r>
            <a:r>
              <a:rPr lang="ar-SA" sz="3200" dirty="0"/>
              <a:t>عربية</a:t>
            </a:r>
            <a:r>
              <a:rPr lang="ar-LB" sz="3200" dirty="0"/>
              <a:t>، التي تعتمد على تطبيق قرارات الأمم المتحدة 242، 338 و 1397.</a:t>
            </a:r>
            <a:endParaRPr lang="ar-SA" sz="3200" dirty="0"/>
          </a:p>
        </p:txBody>
      </p:sp>
      <p:sp>
        <p:nvSpPr>
          <p:cNvPr id="9" name="Rectangle 8"/>
          <p:cNvSpPr/>
          <p:nvPr/>
        </p:nvSpPr>
        <p:spPr>
          <a:xfrm>
            <a:off x="251520" y="5517232"/>
            <a:ext cx="8640960" cy="1261884"/>
          </a:xfrm>
          <a:prstGeom prst="rect">
            <a:avLst/>
          </a:prstGeom>
          <a:gradFill>
            <a:gsLst>
              <a:gs pos="0">
                <a:srgbClr val="FFEFD1"/>
              </a:gs>
              <a:gs pos="64999">
                <a:srgbClr val="F0EBD5"/>
              </a:gs>
              <a:gs pos="100000">
                <a:srgbClr val="D1C39F"/>
              </a:gs>
            </a:gsLst>
            <a:lin ang="5400000" scaled="0"/>
          </a:gradFill>
          <a:ln w="50800">
            <a:gradFill flip="none" rotWithShape="1">
              <a:gsLst>
                <a:gs pos="0">
                  <a:srgbClr val="DDEBCF"/>
                </a:gs>
                <a:gs pos="50000">
                  <a:srgbClr val="9CB86E"/>
                </a:gs>
                <a:gs pos="100000">
                  <a:srgbClr val="156B13"/>
                </a:gs>
              </a:gsLst>
              <a:path path="rect">
                <a:fillToRect l="100000" t="100000"/>
              </a:path>
              <a:tileRect r="-100000" b="-100000"/>
            </a:gradFill>
          </a:ln>
        </p:spPr>
        <p:txBody>
          <a:bodyPr wrap="square">
            <a:spAutoFit/>
          </a:bodyPr>
          <a:lstStyle/>
          <a:p>
            <a:pPr algn="r" rtl="1"/>
            <a:r>
              <a:rPr lang="en-US" sz="2800" b="1" dirty="0"/>
              <a:t>8</a:t>
            </a:r>
            <a:r>
              <a:rPr lang="ar-LB" sz="2800" b="1" dirty="0"/>
              <a:t>/</a:t>
            </a:r>
            <a:r>
              <a:rPr lang="en-US" sz="2800" b="1" dirty="0"/>
              <a:t>12</a:t>
            </a:r>
            <a:r>
              <a:rPr lang="ar-LB" sz="2800" b="1" dirty="0"/>
              <a:t>/</a:t>
            </a:r>
            <a:r>
              <a:rPr lang="en-US" sz="2800" b="1" dirty="0"/>
              <a:t>2009</a:t>
            </a:r>
            <a:r>
              <a:rPr lang="ar-SA" sz="2800" b="1" dirty="0"/>
              <a:t>:</a:t>
            </a:r>
            <a:r>
              <a:rPr lang="ar-LB" sz="2800" b="1" dirty="0"/>
              <a:t> </a:t>
            </a:r>
            <a:r>
              <a:rPr lang="ar-LB" sz="2400" dirty="0"/>
              <a:t>وزراء خارجية الاتحاد</a:t>
            </a:r>
            <a:r>
              <a:rPr lang="ar-SA" sz="2400" dirty="0"/>
              <a:t> الأوروبي</a:t>
            </a:r>
            <a:r>
              <a:rPr lang="ar-LB" sz="2400" dirty="0"/>
              <a:t>  "يعبّرون عن قلقهم تجاه الوضع في القدس الشرقية ويطالبون كافة الأطراف بالتوقف عن أية ممارسات استفزازية، ويجب أن تؤدي المفاوضات إلى حلّ وضع القدس على أساس أنها عاصمة للدولتين".</a:t>
            </a:r>
            <a:endParaRPr lang="en-US" sz="2400" dirty="0"/>
          </a:p>
        </p:txBody>
      </p:sp>
    </p:spTree>
    <p:extLst>
      <p:ext uri="{BB962C8B-B14F-4D97-AF65-F5344CB8AC3E}">
        <p14:creationId xmlns:p14="http://schemas.microsoft.com/office/powerpoint/2010/main" val="108208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haled\Desktop\dalil el qouds\2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138" y="15766"/>
            <a:ext cx="9157138" cy="684223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699792" y="1484784"/>
            <a:ext cx="6268471" cy="997427"/>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LB" sz="2400" dirty="0" smtClean="0"/>
              <a:t>تمحورت قرارات الجامعة العربية</a:t>
            </a:r>
            <a:r>
              <a:rPr lang="ar-SA" sz="2400" dirty="0" smtClean="0"/>
              <a:t> بخصوص القدس</a:t>
            </a:r>
            <a:r>
              <a:rPr lang="ar-LB" sz="2400" dirty="0" smtClean="0"/>
              <a:t> ابتداءً </a:t>
            </a:r>
            <a:endParaRPr lang="ar-SA" sz="2400" dirty="0" smtClean="0"/>
          </a:p>
          <a:p>
            <a:pPr marL="0" indent="0" algn="r" rtl="1">
              <a:buFont typeface="Arial" pitchFamily="34" charset="0"/>
              <a:buNone/>
            </a:pPr>
            <a:r>
              <a:rPr lang="ar-LB" sz="2400" dirty="0" smtClean="0"/>
              <a:t>من المؤتمر السادس</a:t>
            </a:r>
            <a:r>
              <a:rPr lang="ar-SA" sz="2400" dirty="0" smtClean="0"/>
              <a:t> في الجزائر</a:t>
            </a:r>
            <a:r>
              <a:rPr lang="ar-LB" sz="2400" dirty="0" smtClean="0"/>
              <a:t> حول</a:t>
            </a:r>
            <a:r>
              <a:rPr lang="en-US" sz="2400" dirty="0" smtClean="0"/>
              <a:t>:</a:t>
            </a:r>
            <a:endParaRPr lang="en-US" sz="2400" dirty="0"/>
          </a:p>
        </p:txBody>
      </p:sp>
      <p:pic>
        <p:nvPicPr>
          <p:cNvPr id="5" name="Picture 2" descr="نتيجة بحث الصور عن جامعة الدول العربي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29" y="-99392"/>
            <a:ext cx="2322346" cy="23223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
        <p:nvSpPr>
          <p:cNvPr id="6" name="Content Placeholder 2"/>
          <p:cNvSpPr txBox="1">
            <a:spLocks/>
          </p:cNvSpPr>
          <p:nvPr/>
        </p:nvSpPr>
        <p:spPr>
          <a:xfrm>
            <a:off x="193029" y="2852935"/>
            <a:ext cx="8775234" cy="3825955"/>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rtl="1">
              <a:buFont typeface="Courier New" pitchFamily="49" charset="0"/>
              <a:buChar char="o"/>
            </a:pPr>
            <a:r>
              <a:rPr lang="ar-LB" sz="2400" dirty="0" smtClean="0"/>
              <a:t>تحرير مدينة القدس وعدم القبول بأي وضع من شأنه المساس بسيادة العرب الكاملة عل</a:t>
            </a:r>
            <a:r>
              <a:rPr lang="ar-SA" sz="2400" dirty="0" smtClean="0"/>
              <a:t>يها.</a:t>
            </a:r>
            <a:endParaRPr lang="en-US" sz="2400" dirty="0" smtClean="0"/>
          </a:p>
          <a:p>
            <a:pPr lvl="1" algn="r" rtl="1">
              <a:buFont typeface="Courier New" pitchFamily="49" charset="0"/>
              <a:buChar char="o"/>
            </a:pPr>
            <a:r>
              <a:rPr lang="ar-LB" sz="2400" dirty="0" smtClean="0"/>
              <a:t>التعهد باتخاذ التدابير اللازمة تجاه المحاولات الرامية إلى إعادة العلاقات مع الكيان الصهيوني، أو الاعتراف بالقدس عاصمة له، أو نقل سفارة أي دولة إلى القدس</a:t>
            </a:r>
            <a:r>
              <a:rPr lang="en-US" sz="2400" dirty="0" smtClean="0"/>
              <a:t>.</a:t>
            </a:r>
          </a:p>
          <a:p>
            <a:pPr lvl="1" algn="r" rtl="1">
              <a:buFont typeface="Courier New" pitchFamily="49" charset="0"/>
              <a:buChar char="o"/>
            </a:pPr>
            <a:r>
              <a:rPr lang="ar-LB" sz="2400" dirty="0" smtClean="0"/>
              <a:t>انسحاب إسرائيل من جميع الأراضي العربي المحتلة سنة 1967 بما فيها "القدس العربية".</a:t>
            </a:r>
            <a:endParaRPr lang="en-US" sz="2400" dirty="0" smtClean="0"/>
          </a:p>
          <a:p>
            <a:pPr lvl="1" algn="r" rtl="1">
              <a:buFont typeface="Courier New" pitchFamily="49" charset="0"/>
              <a:buChar char="o"/>
            </a:pPr>
            <a:r>
              <a:rPr lang="ar-LB" sz="2400" dirty="0" smtClean="0"/>
              <a:t>قيام الدولة الفلسطينية وعاصمتها القدس</a:t>
            </a:r>
            <a:r>
              <a:rPr lang="en-US" sz="2400" dirty="0" smtClean="0"/>
              <a:t>.</a:t>
            </a:r>
          </a:p>
          <a:p>
            <a:pPr lvl="1" algn="r" rtl="1">
              <a:buFont typeface="Courier New" pitchFamily="49" charset="0"/>
              <a:buChar char="o"/>
            </a:pPr>
            <a:r>
              <a:rPr lang="ar-LB" sz="2400" dirty="0" smtClean="0"/>
              <a:t>الموافقة على مشروع الملك فهد للسلام</a:t>
            </a:r>
            <a:r>
              <a:rPr lang="ar-SA" sz="2400" dirty="0" smtClean="0"/>
              <a:t> (1980) ومبارة السلام العربية (2002).</a:t>
            </a:r>
            <a:endParaRPr lang="en-US" sz="2400" dirty="0"/>
          </a:p>
        </p:txBody>
      </p:sp>
    </p:spTree>
    <p:extLst>
      <p:ext uri="{BB962C8B-B14F-4D97-AF65-F5344CB8AC3E}">
        <p14:creationId xmlns:p14="http://schemas.microsoft.com/office/powerpoint/2010/main" val="22560373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haled\Desktop\dalil el qouds\3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628"/>
            <a:ext cx="9144000" cy="68606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57200" y="1844824"/>
            <a:ext cx="8229600" cy="4789512"/>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LB" sz="2400" dirty="0" smtClean="0"/>
              <a:t>فلسطين بحدودها التي كانت قائمة في عهد الانتداب البريطاني</a:t>
            </a:r>
            <a:endParaRPr lang="ar-SA" sz="2400" dirty="0" smtClean="0"/>
          </a:p>
          <a:p>
            <a:pPr marL="0" indent="0" algn="r" rtl="1">
              <a:buFont typeface="Arial" pitchFamily="34" charset="0"/>
              <a:buNone/>
            </a:pPr>
            <a:r>
              <a:rPr lang="ar-LB" sz="2400" dirty="0" smtClean="0"/>
              <a:t> وحدة إقليمية لا تتجزأ.</a:t>
            </a:r>
            <a:endParaRPr lang="ar-SA" sz="2400" dirty="0" smtClean="0"/>
          </a:p>
          <a:p>
            <a:pPr algn="r" rtl="1"/>
            <a:r>
              <a:rPr lang="ar-LB" sz="2400" b="1" dirty="0" smtClean="0"/>
              <a:t>بيان للجنة التنفيذية حول قرار "إسرائيل" بضم مدينة القدس</a:t>
            </a:r>
            <a:r>
              <a:rPr lang="ar-SA" sz="2400" b="1" dirty="0" smtClean="0"/>
              <a:t>(1980/8/1)</a:t>
            </a:r>
            <a:r>
              <a:rPr lang="ar-LB" sz="2400" b="1" dirty="0" smtClean="0"/>
              <a:t>:</a:t>
            </a:r>
            <a:endParaRPr lang="ar-SA" sz="2400" b="1" dirty="0" smtClean="0"/>
          </a:p>
          <a:p>
            <a:pPr lvl="1" algn="r" rtl="1">
              <a:buFont typeface="Courier New" pitchFamily="49" charset="0"/>
              <a:buChar char="o"/>
            </a:pPr>
            <a:r>
              <a:rPr lang="ar-SA" sz="2400" dirty="0" smtClean="0"/>
              <a:t>القرار</a:t>
            </a:r>
            <a:r>
              <a:rPr lang="en-US" sz="2400" dirty="0" smtClean="0"/>
              <a:t> </a:t>
            </a:r>
            <a:r>
              <a:rPr lang="ar-LB" sz="2400" dirty="0" smtClean="0"/>
              <a:t>يشكل انتهاكا صارخاً للشرعية الدولية وقرارات الأمم المتحدة </a:t>
            </a:r>
            <a:r>
              <a:rPr lang="ar-SA" sz="2400" dirty="0" smtClean="0"/>
              <a:t>و</a:t>
            </a:r>
            <a:r>
              <a:rPr lang="ar-LB" sz="2400" dirty="0" smtClean="0"/>
              <a:t>عدواناً على القيم الدينية للمسلمين والمسيحيين</a:t>
            </a:r>
            <a:r>
              <a:rPr lang="ar-SA" sz="2400" dirty="0" smtClean="0"/>
              <a:t> و</a:t>
            </a:r>
            <a:r>
              <a:rPr lang="ar-LB" sz="2400" dirty="0" smtClean="0"/>
              <a:t>مسؤولية هذا العدوان الصهيوني على القدس تقع في المقام الأول على كاهل الولايات المتحدة الأمريكية</a:t>
            </a:r>
            <a:r>
              <a:rPr lang="ar-SA" sz="2400" dirty="0" smtClean="0"/>
              <a:t>.</a:t>
            </a:r>
          </a:p>
          <a:p>
            <a:pPr lvl="1" algn="r" rtl="1">
              <a:buFont typeface="Courier New" pitchFamily="49" charset="0"/>
              <a:buChar char="o"/>
            </a:pPr>
            <a:r>
              <a:rPr lang="ar-LB" sz="2400" dirty="0" smtClean="0"/>
              <a:t>إن القدس هي عاصمة وطننا فلسطين </a:t>
            </a:r>
            <a:r>
              <a:rPr lang="ar-SA" sz="2400" dirty="0" smtClean="0"/>
              <a:t>وان </a:t>
            </a:r>
            <a:r>
              <a:rPr lang="ar-LB" sz="2400" dirty="0" smtClean="0"/>
              <a:t>تحرير القدس</a:t>
            </a:r>
            <a:r>
              <a:rPr lang="ar-SA" sz="2400" dirty="0" smtClean="0"/>
              <a:t> بجميع اوسائل</a:t>
            </a:r>
            <a:r>
              <a:rPr lang="ar-LB" sz="2400" dirty="0" smtClean="0"/>
              <a:t> من محتليها هو السبيل الوحيدة لتأمين حرية العبادة فيها لجميع المؤمنين</a:t>
            </a:r>
            <a:r>
              <a:rPr lang="en-US" sz="2400" dirty="0" smtClean="0"/>
              <a:t>.</a:t>
            </a:r>
            <a:r>
              <a:rPr lang="ar-LB" sz="2400" dirty="0" smtClean="0"/>
              <a:t> </a:t>
            </a:r>
            <a:endParaRPr lang="ar-SA" sz="2400" dirty="0" smtClean="0"/>
          </a:p>
          <a:p>
            <a:pPr marL="457200" lvl="1" indent="0" algn="r" rtl="1">
              <a:buFont typeface="Arial" pitchFamily="34" charset="0"/>
              <a:buNone/>
            </a:pPr>
            <a:endParaRPr lang="ar-SA" sz="2400" dirty="0" smtClean="0"/>
          </a:p>
          <a:p>
            <a:pPr algn="r" rtl="1"/>
            <a:r>
              <a:rPr lang="ar-LB" sz="2400" b="1" dirty="0" smtClean="0"/>
              <a:t>وثيقة إعلان الاستقلا</a:t>
            </a:r>
            <a:r>
              <a:rPr lang="ar-SA" sz="2400" b="1" dirty="0" smtClean="0"/>
              <a:t>ل (1988/11/15)</a:t>
            </a:r>
            <a:r>
              <a:rPr lang="ar-SA" sz="2400" dirty="0" smtClean="0"/>
              <a:t>: </a:t>
            </a:r>
            <a:r>
              <a:rPr lang="ar-LB" sz="2400" dirty="0" smtClean="0"/>
              <a:t>المجلس الوطني </a:t>
            </a:r>
            <a:r>
              <a:rPr lang="ar-SA" sz="2400" dirty="0" smtClean="0"/>
              <a:t>يعلن </a:t>
            </a:r>
            <a:r>
              <a:rPr lang="ar-LB" sz="2400" dirty="0" smtClean="0"/>
              <a:t>قيام دولة فلسطين فوق أرضنا الفلسطينية وعاصمتها القدس الشريف.</a:t>
            </a:r>
            <a:endParaRPr lang="en-US" sz="2400" dirty="0"/>
          </a:p>
        </p:txBody>
      </p:sp>
      <p:pic>
        <p:nvPicPr>
          <p:cNvPr id="4" name="Picture 2" descr="نتيجة بحث الصور عن منظمة التحرير الفلسطيني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0277"/>
            <a:ext cx="2376264" cy="14383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463019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haled\Desktop\dalil el qouds\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67710" y="1524000"/>
            <a:ext cx="8229600" cy="5073352"/>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LB" sz="2400" b="1" dirty="0" smtClean="0"/>
              <a:t>الدورة التاسعة عشرة</a:t>
            </a:r>
            <a:r>
              <a:rPr lang="ar-SA" sz="2400" b="1" dirty="0" smtClean="0"/>
              <a:t>:</a:t>
            </a:r>
            <a:r>
              <a:rPr lang="ar-LB" sz="2400" b="1" dirty="0" smtClean="0"/>
              <a:t> </a:t>
            </a:r>
            <a:r>
              <a:rPr lang="ar-SA" sz="2400" b="1" dirty="0" smtClean="0"/>
              <a:t>الجزائر 1988/11/15</a:t>
            </a:r>
            <a:r>
              <a:rPr lang="ar-LB" sz="2400" b="1" dirty="0" smtClean="0"/>
              <a:t>:</a:t>
            </a:r>
            <a:endParaRPr lang="en-US" sz="2400" dirty="0" smtClean="0"/>
          </a:p>
          <a:p>
            <a:pPr lvl="1" algn="r" rtl="1">
              <a:buFont typeface="Courier New" pitchFamily="49" charset="0"/>
              <a:buChar char="o"/>
            </a:pPr>
            <a:r>
              <a:rPr lang="ar-LB" sz="2000" dirty="0" smtClean="0"/>
              <a:t>السعي لوضع الأراضي الفلسطينية المحتلة، بما فيها القدس العربية، تحت إشراف الأمم المتحدة لفترة محدودة لحماية شعبنا ولتوفير مناخ مواتٍ وتحقيق الأمن والسلام للجميع بقبول ورضى متبادلين ولتمكين الدولة الفلسطينية من ممارسة سلطاتها الفعلية على هذه الأراضي.</a:t>
            </a:r>
            <a:endParaRPr lang="en-US" sz="2000" dirty="0" smtClean="0"/>
          </a:p>
          <a:p>
            <a:pPr algn="r" rtl="1"/>
            <a:r>
              <a:rPr lang="ar-LB" sz="2400" b="1" dirty="0" smtClean="0"/>
              <a:t>الدورة الحادية والعشرون، غزة، </a:t>
            </a:r>
            <a:r>
              <a:rPr lang="ar-SA" sz="2400" b="1" dirty="0" smtClean="0"/>
              <a:t>1996/4/25</a:t>
            </a:r>
            <a:r>
              <a:rPr lang="ar-LB" sz="2400" b="1" dirty="0" smtClean="0"/>
              <a:t>:</a:t>
            </a:r>
            <a:endParaRPr lang="en-US" sz="2400" dirty="0" smtClean="0"/>
          </a:p>
          <a:p>
            <a:pPr lvl="1" algn="r" rtl="1">
              <a:buFont typeface="Courier New" pitchFamily="49" charset="0"/>
              <a:buChar char="o"/>
            </a:pPr>
            <a:r>
              <a:rPr lang="ar-LB" sz="2000" dirty="0" smtClean="0"/>
              <a:t>قيام إسرائيل بضمّ القدس من جانب واحد في عام 67 هو قرار غير شرعي</a:t>
            </a:r>
            <a:endParaRPr lang="ar-SA" sz="2000" dirty="0" smtClean="0"/>
          </a:p>
          <a:p>
            <a:pPr lvl="1" algn="r" rtl="1">
              <a:buFont typeface="Courier New" pitchFamily="49" charset="0"/>
              <a:buChar char="o"/>
            </a:pPr>
            <a:r>
              <a:rPr lang="ar-SA" sz="2000" dirty="0" smtClean="0"/>
              <a:t>ال</a:t>
            </a:r>
            <a:r>
              <a:rPr lang="ar-LB" sz="2000" dirty="0" smtClean="0"/>
              <a:t>تمسك التام بعروبة القدس </a:t>
            </a:r>
            <a:endParaRPr lang="ar-SA" sz="2000" dirty="0" smtClean="0"/>
          </a:p>
          <a:p>
            <a:pPr lvl="1" algn="r" rtl="1">
              <a:buFont typeface="Courier New" pitchFamily="49" charset="0"/>
              <a:buChar char="o"/>
            </a:pPr>
            <a:r>
              <a:rPr lang="ar-LB" sz="2000" dirty="0" smtClean="0"/>
              <a:t>إن قراري 242، 338 ينطبقان على القدس كما ينطبقان على جميع الأراضي الفلسطينية والعربية المحتلة عام 67.</a:t>
            </a:r>
            <a:endParaRPr lang="ar-SA" sz="2000" dirty="0" smtClean="0"/>
          </a:p>
          <a:p>
            <a:pPr lvl="1" algn="r" rtl="1">
              <a:buFont typeface="Courier New" pitchFamily="49" charset="0"/>
              <a:buChar char="o"/>
            </a:pPr>
            <a:r>
              <a:rPr lang="ar-SA" sz="2000" dirty="0" smtClean="0"/>
              <a:t>ا</a:t>
            </a:r>
            <a:r>
              <a:rPr lang="ar-LB" sz="2000" dirty="0" smtClean="0"/>
              <a:t>لقدس الشريف</a:t>
            </a:r>
            <a:r>
              <a:rPr lang="ar-SA" sz="2000" dirty="0" smtClean="0"/>
              <a:t> </a:t>
            </a:r>
            <a:r>
              <a:rPr lang="ar-LB" sz="2000" dirty="0" smtClean="0"/>
              <a:t>ركيزة السلام الوطيد وهي عاصمة دولة فلسطين المستقلة</a:t>
            </a:r>
            <a:r>
              <a:rPr lang="ar-SA" sz="2000" dirty="0" smtClean="0"/>
              <a:t>.</a:t>
            </a:r>
          </a:p>
          <a:p>
            <a:pPr algn="r" rtl="1"/>
            <a:r>
              <a:rPr lang="ar-LB" sz="2400" b="1" dirty="0" smtClean="0"/>
              <a:t>الدورة السادسة والعشرون نيسان 2014:</a:t>
            </a:r>
            <a:endParaRPr lang="en-US" sz="2400" dirty="0" smtClean="0"/>
          </a:p>
          <a:p>
            <a:pPr lvl="1" algn="r" rtl="1">
              <a:buFont typeface="Courier New" pitchFamily="49" charset="0"/>
              <a:buChar char="o"/>
            </a:pPr>
            <a:r>
              <a:rPr lang="ar-LB" sz="2000" dirty="0" smtClean="0"/>
              <a:t>استئناف للمفاوضات والعملية السياسية يتطلب التزام إسرائيل الواضح مرجعيةَ حدود عام 1967 وقرارات الأمم المتحدة، والوقف الشامل للاستيطان، بما في ذلك في القدس الشرقية</a:t>
            </a:r>
            <a:r>
              <a:rPr lang="ar-SA" sz="2000" dirty="0" smtClean="0"/>
              <a:t>.</a:t>
            </a:r>
            <a:endParaRPr lang="en-US" sz="2000" dirty="0"/>
          </a:p>
        </p:txBody>
      </p:sp>
    </p:spTree>
    <p:extLst>
      <p:ext uri="{BB962C8B-B14F-4D97-AF65-F5344CB8AC3E}">
        <p14:creationId xmlns:p14="http://schemas.microsoft.com/office/powerpoint/2010/main" val="3059020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haled\Desktop\dalil el qouds\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2051720" y="1676400"/>
            <a:ext cx="7016080" cy="319276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LB" sz="2400" b="1" dirty="0" smtClean="0"/>
              <a:t>النظام الأساسي للسلطة الوطنية الفلسطينية (القانون الأساسي الفلسطيني):</a:t>
            </a:r>
            <a:endParaRPr lang="en-US" sz="2400" dirty="0" smtClean="0"/>
          </a:p>
          <a:p>
            <a:pPr lvl="1" algn="r" rtl="1">
              <a:buFont typeface="Courier New" pitchFamily="49" charset="0"/>
              <a:buChar char="o"/>
            </a:pPr>
            <a:r>
              <a:rPr lang="ar-LB" sz="2400" dirty="0" smtClean="0"/>
              <a:t>إقامة الدولة الفلسطينية بعاصمتها القدس الشريف  </a:t>
            </a:r>
            <a:endParaRPr lang="ar-SA" sz="2400" b="1" dirty="0" smtClean="0"/>
          </a:p>
          <a:p>
            <a:pPr algn="r" rtl="1"/>
            <a:r>
              <a:rPr lang="ar-LB" sz="2400" b="1" dirty="0" smtClean="0"/>
              <a:t>وثيقة الحوار الوطني (وثيقة الأسرى المعدلة) (27/6/2006) </a:t>
            </a:r>
            <a:endParaRPr lang="ar-SA" sz="2400" b="1" dirty="0" smtClean="0"/>
          </a:p>
          <a:p>
            <a:pPr lvl="1" algn="r" rtl="1">
              <a:buFont typeface="Courier New" pitchFamily="49" charset="0"/>
              <a:buChar char="o"/>
            </a:pPr>
            <a:r>
              <a:rPr lang="ar-SA" sz="2400" dirty="0" smtClean="0"/>
              <a:t>حق الشعب الفلسطيني في </a:t>
            </a:r>
            <a:r>
              <a:rPr lang="ar-LB" sz="2400" dirty="0" smtClean="0"/>
              <a:t>إقامة دولته المستقلة كاملة السيادة على جميع الأراضي المحتلة عام 1967 وعاصمتها مدينة القدس الشريف</a:t>
            </a:r>
            <a:r>
              <a:rPr lang="ar-SA" sz="2400" dirty="0" smtClean="0"/>
              <a:t>.</a:t>
            </a:r>
          </a:p>
        </p:txBody>
      </p:sp>
      <p:pic>
        <p:nvPicPr>
          <p:cNvPr id="4" name="Picture 2" descr="نتيجة بحث الصور عن الفصائل الفلسطيني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6" y="3327186"/>
            <a:ext cx="1793283" cy="1763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34966232"/>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led\Desktop\dalil el qouds\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628"/>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
                    </a14:imgEffect>
                    <a14:imgEffect>
                      <a14:colorTemperature colorTemp="6375"/>
                    </a14:imgEffect>
                    <a14:imgEffect>
                      <a14:saturation sat="85000"/>
                    </a14:imgEffect>
                    <a14:imgEffect>
                      <a14:brightnessContrast bright="17000" contrast="-12000"/>
                    </a14:imgEffect>
                  </a14:imgLayer>
                </a14:imgProps>
              </a:ext>
              <a:ext uri="{28A0092B-C50C-407E-A947-70E740481C1C}">
                <a14:useLocalDpi xmlns:a14="http://schemas.microsoft.com/office/drawing/2010/main" val="0"/>
              </a:ext>
            </a:extLst>
          </a:blip>
          <a:srcRect/>
          <a:stretch>
            <a:fillRect/>
          </a:stretch>
        </p:blipFill>
        <p:spPr bwMode="auto">
          <a:xfrm>
            <a:off x="1361090" y="2209800"/>
            <a:ext cx="6540500" cy="3924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64150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Khaled\Desktop\dalil el qouds\3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1979712" y="1676400"/>
            <a:ext cx="7088088" cy="3414181"/>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r>
              <a:rPr lang="ar-LB" sz="2400" b="1" dirty="0" smtClean="0"/>
              <a:t>القدس في النظام الداخلي </a:t>
            </a:r>
            <a:r>
              <a:rPr lang="ar-SA" sz="2400" b="1" dirty="0" smtClean="0"/>
              <a:t>ل</a:t>
            </a:r>
            <a:r>
              <a:rPr lang="ar-LB" sz="2400" b="1" dirty="0" smtClean="0"/>
              <a:t>لفصائل الفلسطينية:</a:t>
            </a:r>
            <a:endParaRPr lang="ar-SA" sz="2400" b="1" dirty="0" smtClean="0"/>
          </a:p>
          <a:p>
            <a:pPr lvl="1" algn="r" rtl="1">
              <a:buFont typeface="Courier New" pitchFamily="49" charset="0"/>
              <a:buChar char="o"/>
            </a:pPr>
            <a:r>
              <a:rPr lang="ar-LB" sz="2400" dirty="0" smtClean="0"/>
              <a:t>ترى كل الفصائل الفلسطينية القدس هي عاصمة الدولة </a:t>
            </a:r>
            <a:endParaRPr lang="ar-SA" sz="2400" dirty="0" smtClean="0"/>
          </a:p>
          <a:p>
            <a:pPr marL="457200" lvl="1" indent="0" algn="r" rtl="1">
              <a:buFont typeface="Arial" pitchFamily="34" charset="0"/>
              <a:buNone/>
            </a:pPr>
            <a:r>
              <a:rPr lang="ar-LB" sz="2400" dirty="0" smtClean="0"/>
              <a:t>الفلسطينية، ووجب تحريرها من الاحتلال الصهيوني</a:t>
            </a:r>
            <a:r>
              <a:rPr lang="ar-SA" sz="2400" dirty="0" smtClean="0"/>
              <a:t>.</a:t>
            </a:r>
          </a:p>
          <a:p>
            <a:pPr lvl="1" algn="r" rtl="1">
              <a:buFont typeface="Courier New" pitchFamily="49" charset="0"/>
              <a:buChar char="o"/>
            </a:pPr>
            <a:r>
              <a:rPr lang="ar-LB" sz="2400" dirty="0" smtClean="0"/>
              <a:t>بعد عقد اتفاق أوسلو (1993) وإقامة السلطة الفلسطينية</a:t>
            </a:r>
            <a:endParaRPr lang="ar-SA" sz="2400" dirty="0" smtClean="0"/>
          </a:p>
          <a:p>
            <a:pPr marL="457200" lvl="1" indent="0" algn="r" rtl="1">
              <a:buFont typeface="Arial" pitchFamily="34" charset="0"/>
              <a:buNone/>
            </a:pPr>
            <a:r>
              <a:rPr lang="ar-LB" sz="2400" dirty="0" smtClean="0"/>
              <a:t> تمّ تحويل الأفكار الأساسية لحركة فتح من مشروع تحرير فلسطين، وإقامة دولة واحدة ديموقراطية، إلى مشروع إقامة دولة في جزء من فلسطين في الضفة الغربية وقطاع غزة، تكون عاصمتها القسم الشرقي من القدس فقط.</a:t>
            </a:r>
            <a:endParaRPr lang="en-US" sz="2400" dirty="0"/>
          </a:p>
        </p:txBody>
      </p:sp>
      <p:pic>
        <p:nvPicPr>
          <p:cNvPr id="4" name="Picture 2" descr="نتيجة بحث الصور عن الفصائل الفلسطيني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6" y="3327186"/>
            <a:ext cx="1793283" cy="1763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47202796"/>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ver 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6"/>
            <a:ext cx="9144000" cy="6858000"/>
          </a:xfrm>
          <a:prstGeom prst="rect">
            <a:avLst/>
          </a:prstGeom>
          <a:noFill/>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3888" y="4126942"/>
            <a:ext cx="1734913" cy="1196099"/>
          </a:xfrm>
          <a:prstGeom prst="rect">
            <a:avLst/>
          </a:prstGeom>
        </p:spPr>
      </p:pic>
      <p:pic>
        <p:nvPicPr>
          <p:cNvPr id="6" name="Picture 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1190" y="4126942"/>
            <a:ext cx="1709819" cy="1196099"/>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6313099" y="3840142"/>
            <a:ext cx="2378439" cy="1533074"/>
          </a:xfrm>
          <a:prstGeom prst="rect">
            <a:avLst/>
          </a:prstGeom>
        </p:spPr>
      </p:pic>
      <p:sp>
        <p:nvSpPr>
          <p:cNvPr id="8" name="Rectangle 7"/>
          <p:cNvSpPr/>
          <p:nvPr/>
        </p:nvSpPr>
        <p:spPr>
          <a:xfrm>
            <a:off x="179512" y="5271591"/>
            <a:ext cx="2789546" cy="523220"/>
          </a:xfrm>
          <a:prstGeom prst="rect">
            <a:avLst/>
          </a:prstGeom>
        </p:spPr>
        <p:txBody>
          <a:bodyPr wrap="none">
            <a:spAutoFit/>
          </a:bodyPr>
          <a:lstStyle/>
          <a:p>
            <a:r>
              <a:rPr lang="en-US" sz="2800" b="1" dirty="0" smtClean="0"/>
              <a:t>00</a:t>
            </a:r>
            <a:r>
              <a:rPr lang="ar-SA" sz="2800" b="1" dirty="0" smtClean="0"/>
              <a:t>96178809659</a:t>
            </a:r>
            <a:endParaRPr lang="en-US" sz="2800" b="1" dirty="0"/>
          </a:p>
        </p:txBody>
      </p:sp>
      <p:sp>
        <p:nvSpPr>
          <p:cNvPr id="9" name="Rectangle 8"/>
          <p:cNvSpPr/>
          <p:nvPr/>
        </p:nvSpPr>
        <p:spPr>
          <a:xfrm>
            <a:off x="2990084" y="5282044"/>
            <a:ext cx="2882520" cy="523220"/>
          </a:xfrm>
          <a:prstGeom prst="rect">
            <a:avLst/>
          </a:prstGeom>
        </p:spPr>
        <p:txBody>
          <a:bodyPr wrap="none">
            <a:spAutoFit/>
          </a:bodyPr>
          <a:lstStyle/>
          <a:p>
            <a:r>
              <a:rPr lang="en-US" sz="2800" b="1" dirty="0"/>
              <a:t>witness.hokook</a:t>
            </a:r>
          </a:p>
        </p:txBody>
      </p:sp>
      <p:sp>
        <p:nvSpPr>
          <p:cNvPr id="10" name="TextBox 9"/>
          <p:cNvSpPr txBox="1"/>
          <p:nvPr/>
        </p:nvSpPr>
        <p:spPr>
          <a:xfrm>
            <a:off x="6372200" y="5229200"/>
            <a:ext cx="2448272" cy="523220"/>
          </a:xfrm>
          <a:prstGeom prst="rect">
            <a:avLst/>
          </a:prstGeom>
          <a:noFill/>
        </p:spPr>
        <p:txBody>
          <a:bodyPr wrap="square" rtlCol="0">
            <a:spAutoFit/>
          </a:bodyPr>
          <a:lstStyle/>
          <a:p>
            <a:r>
              <a:rPr lang="en-US" sz="2800" b="1" dirty="0" smtClean="0"/>
              <a:t>pahrwitness</a:t>
            </a:r>
            <a:endParaRPr lang="en-US" sz="2800" b="1" dirty="0"/>
          </a:p>
        </p:txBody>
      </p:sp>
      <p:sp>
        <p:nvSpPr>
          <p:cNvPr id="11" name="Rectangle 2"/>
          <p:cNvSpPr>
            <a:spLocks noChangeArrowheads="1"/>
          </p:cNvSpPr>
          <p:nvPr/>
        </p:nvSpPr>
        <p:spPr bwMode="auto">
          <a:xfrm>
            <a:off x="566967" y="1032657"/>
            <a:ext cx="8120066" cy="107721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spcBef>
                <a:spcPct val="0"/>
              </a:spcBef>
              <a:spcAft>
                <a:spcPct val="0"/>
              </a:spcAft>
              <a:buClrTx/>
              <a:buSzTx/>
              <a:tabLst/>
            </a:pPr>
            <a:r>
              <a:rPr lang="ar-LB" sz="3200" b="1" dirty="0" smtClean="0">
                <a:solidFill>
                  <a:schemeClr val="tx1"/>
                </a:solidFill>
                <a:latin typeface="Arial" pitchFamily="34" charset="0"/>
                <a:cs typeface="Arial" pitchFamily="34" charset="0"/>
              </a:rPr>
              <a:t>المؤسسة الفلسطينية لحقوق الانسان (شاهد)</a:t>
            </a:r>
          </a:p>
          <a:p>
            <a:pPr marL="0" marR="0" lvl="0" indent="0" algn="ctr" defTabSz="914400" rtl="1" eaLnBrk="1" fontAlgn="base" latinLnBrk="0" hangingPunct="1">
              <a:spcBef>
                <a:spcPct val="0"/>
              </a:spcBef>
              <a:spcAft>
                <a:spcPct val="0"/>
              </a:spcAft>
              <a:buClrTx/>
              <a:buSzTx/>
              <a:tabLst/>
            </a:pPr>
            <a:r>
              <a:rPr lang="ar-LB" sz="3200" b="1" dirty="0" smtClean="0">
                <a:solidFill>
                  <a:schemeClr val="tx1"/>
                </a:solidFill>
                <a:latin typeface="Arial" pitchFamily="34" charset="0"/>
                <a:cs typeface="Arial" pitchFamily="34" charset="0"/>
              </a:rPr>
              <a:t>بيروت – كورنيش المزرعة – بناية الريفيارا – الطابق 10</a:t>
            </a:r>
          </a:p>
        </p:txBody>
      </p:sp>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88024" y="2472461"/>
            <a:ext cx="785499" cy="608400"/>
          </a:xfrm>
          <a:prstGeom prst="rect">
            <a:avLst/>
          </a:prstGeom>
        </p:spPr>
      </p:pic>
      <p:sp>
        <p:nvSpPr>
          <p:cNvPr id="13" name="Rectangle 12"/>
          <p:cNvSpPr/>
          <p:nvPr/>
        </p:nvSpPr>
        <p:spPr>
          <a:xfrm>
            <a:off x="5545429" y="2581423"/>
            <a:ext cx="3314818" cy="523220"/>
          </a:xfrm>
          <a:prstGeom prst="rect">
            <a:avLst/>
          </a:prstGeom>
        </p:spPr>
        <p:txBody>
          <a:bodyPr wrap="none">
            <a:spAutoFit/>
          </a:bodyPr>
          <a:lstStyle/>
          <a:p>
            <a:pPr lvl="0" algn="ctr"/>
            <a:r>
              <a:rPr lang="en-GB" sz="2800" b="1" dirty="0" smtClean="0">
                <a:latin typeface="Arial" pitchFamily="34" charset="0"/>
                <a:cs typeface="Arial" pitchFamily="34" charset="0"/>
              </a:rPr>
              <a:t>pahrw@pahrw.org</a:t>
            </a:r>
            <a:endParaRPr lang="en-GB" sz="2400" b="1" dirty="0">
              <a:latin typeface="Arial" pitchFamily="34" charset="0"/>
              <a:cs typeface="Arial" pitchFamily="34" charset="0"/>
            </a:endParaRPr>
          </a:p>
        </p:txBody>
      </p:sp>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5536" y="2141326"/>
            <a:ext cx="1134055" cy="1134055"/>
          </a:xfrm>
          <a:prstGeom prst="rect">
            <a:avLst/>
          </a:prstGeom>
        </p:spPr>
      </p:pic>
      <p:sp>
        <p:nvSpPr>
          <p:cNvPr id="15" name="Rectangle 14"/>
          <p:cNvSpPr/>
          <p:nvPr/>
        </p:nvSpPr>
        <p:spPr>
          <a:xfrm>
            <a:off x="1431701" y="2550644"/>
            <a:ext cx="2830198" cy="523220"/>
          </a:xfrm>
          <a:prstGeom prst="rect">
            <a:avLst/>
          </a:prstGeom>
        </p:spPr>
        <p:txBody>
          <a:bodyPr wrap="none">
            <a:spAutoFit/>
          </a:bodyPr>
          <a:lstStyle/>
          <a:p>
            <a:pPr lvl="0" algn="ctr"/>
            <a:r>
              <a:rPr lang="en-GB" sz="2800" b="1" dirty="0">
                <a:latin typeface="Arial" pitchFamily="34" charset="0"/>
                <a:cs typeface="Arial" pitchFamily="34" charset="0"/>
              </a:rPr>
              <a:t>www.pahrw.org</a:t>
            </a:r>
            <a:endParaRPr lang="ar-LB" b="1" dirty="0">
              <a:latin typeface="Arial" pitchFamily="34" charset="0"/>
              <a:cs typeface="Arial" pitchFamily="34" charset="0"/>
            </a:endParaRPr>
          </a:p>
        </p:txBody>
      </p:sp>
      <p:pic>
        <p:nvPicPr>
          <p:cNvPr id="16" name="Picture 1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21009" y="2968565"/>
            <a:ext cx="1158377" cy="1158377"/>
          </a:xfrm>
          <a:prstGeom prst="rect">
            <a:avLst/>
          </a:prstGeom>
        </p:spPr>
      </p:pic>
      <p:sp>
        <p:nvSpPr>
          <p:cNvPr id="17" name="Rectangle 16"/>
          <p:cNvSpPr/>
          <p:nvPr/>
        </p:nvSpPr>
        <p:spPr>
          <a:xfrm>
            <a:off x="3504616" y="3255367"/>
            <a:ext cx="2916183" cy="584775"/>
          </a:xfrm>
          <a:prstGeom prst="rect">
            <a:avLst/>
          </a:prstGeom>
        </p:spPr>
        <p:txBody>
          <a:bodyPr wrap="none">
            <a:spAutoFit/>
          </a:bodyPr>
          <a:lstStyle/>
          <a:p>
            <a:pPr lvl="0" algn="ctr" rtl="1"/>
            <a:r>
              <a:rPr lang="ar-LB" sz="3200" b="1" dirty="0">
                <a:latin typeface="Arial" pitchFamily="34" charset="0"/>
                <a:cs typeface="Arial" pitchFamily="34" charset="0"/>
              </a:rPr>
              <a:t>009611308013</a:t>
            </a:r>
          </a:p>
        </p:txBody>
      </p:sp>
    </p:spTree>
    <p:extLst>
      <p:ext uri="{BB962C8B-B14F-4D97-AF65-F5344CB8AC3E}">
        <p14:creationId xmlns:p14="http://schemas.microsoft.com/office/powerpoint/2010/main" val="15728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fltVal val="0"/>
                                          </p:val>
                                        </p:tav>
                                        <p:tav tm="100000">
                                          <p:val>
                                            <p:strVal val="#ppt_w"/>
                                          </p:val>
                                        </p:tav>
                                      </p:tavLst>
                                    </p:anim>
                                    <p:anim calcmode="lin" valueType="num">
                                      <p:cBhvr>
                                        <p:cTn id="38" dur="1000" fill="hold"/>
                                        <p:tgtEl>
                                          <p:spTgt spid="16"/>
                                        </p:tgtEl>
                                        <p:attrNameLst>
                                          <p:attrName>ppt_h</p:attrName>
                                        </p:attrNameLst>
                                      </p:cBhvr>
                                      <p:tavLst>
                                        <p:tav tm="0">
                                          <p:val>
                                            <p:fltVal val="0"/>
                                          </p:val>
                                        </p:tav>
                                        <p:tav tm="100000">
                                          <p:val>
                                            <p:strVal val="#ppt_h"/>
                                          </p:val>
                                        </p:tav>
                                      </p:tavLst>
                                    </p:anim>
                                    <p:anim calcmode="lin" valueType="num">
                                      <p:cBhvr>
                                        <p:cTn id="39" dur="1000" fill="hold"/>
                                        <p:tgtEl>
                                          <p:spTgt spid="16"/>
                                        </p:tgtEl>
                                        <p:attrNameLst>
                                          <p:attrName>style.rotation</p:attrName>
                                        </p:attrNameLst>
                                      </p:cBhvr>
                                      <p:tavLst>
                                        <p:tav tm="0">
                                          <p:val>
                                            <p:fltVal val="90"/>
                                          </p:val>
                                        </p:tav>
                                        <p:tav tm="100000">
                                          <p:val>
                                            <p:fltVal val="0"/>
                                          </p:val>
                                        </p:tav>
                                      </p:tavLst>
                                    </p:anim>
                                    <p:animEffect transition="in" filter="fade">
                                      <p:cBhvr>
                                        <p:cTn id="40" dur="1000"/>
                                        <p:tgtEl>
                                          <p:spTgt spid="16"/>
                                        </p:tgtEl>
                                      </p:cBhvr>
                                    </p:animEffect>
                                  </p:childTnLst>
                                </p:cTn>
                              </p:par>
                              <p:par>
                                <p:cTn id="41" presetID="3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1000" fill="hold"/>
                                        <p:tgtEl>
                                          <p:spTgt spid="6"/>
                                        </p:tgtEl>
                                        <p:attrNameLst>
                                          <p:attrName>ppt_w</p:attrName>
                                        </p:attrNameLst>
                                      </p:cBhvr>
                                      <p:tavLst>
                                        <p:tav tm="0">
                                          <p:val>
                                            <p:fltVal val="0"/>
                                          </p:val>
                                        </p:tav>
                                        <p:tav tm="100000">
                                          <p:val>
                                            <p:strVal val="#ppt_w"/>
                                          </p:val>
                                        </p:tav>
                                      </p:tavLst>
                                    </p:anim>
                                    <p:anim calcmode="lin" valueType="num">
                                      <p:cBhvr>
                                        <p:cTn id="52" dur="1000" fill="hold"/>
                                        <p:tgtEl>
                                          <p:spTgt spid="6"/>
                                        </p:tgtEl>
                                        <p:attrNameLst>
                                          <p:attrName>ppt_h</p:attrName>
                                        </p:attrNameLst>
                                      </p:cBhvr>
                                      <p:tavLst>
                                        <p:tav tm="0">
                                          <p:val>
                                            <p:fltVal val="0"/>
                                          </p:val>
                                        </p:tav>
                                        <p:tav tm="100000">
                                          <p:val>
                                            <p:strVal val="#ppt_h"/>
                                          </p:val>
                                        </p:tav>
                                      </p:tavLst>
                                    </p:anim>
                                    <p:anim calcmode="lin" valueType="num">
                                      <p:cBhvr>
                                        <p:cTn id="53" dur="1000" fill="hold"/>
                                        <p:tgtEl>
                                          <p:spTgt spid="6"/>
                                        </p:tgtEl>
                                        <p:attrNameLst>
                                          <p:attrName>style.rotation</p:attrName>
                                        </p:attrNameLst>
                                      </p:cBhvr>
                                      <p:tavLst>
                                        <p:tav tm="0">
                                          <p:val>
                                            <p:fltVal val="90"/>
                                          </p:val>
                                        </p:tav>
                                        <p:tav tm="100000">
                                          <p:val>
                                            <p:fltVal val="0"/>
                                          </p:val>
                                        </p:tav>
                                      </p:tavLst>
                                    </p:anim>
                                    <p:animEffect transition="in" filter="fade">
                                      <p:cBhvr>
                                        <p:cTn id="54" dur="1000"/>
                                        <p:tgtEl>
                                          <p:spTgt spid="6"/>
                                        </p:tgtEl>
                                      </p:cBhvr>
                                    </p:animEffect>
                                  </p:childTnLst>
                                </p:cTn>
                              </p:par>
                              <p:par>
                                <p:cTn id="55" presetID="3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1000" fill="hold"/>
                                        <p:tgtEl>
                                          <p:spTgt spid="5"/>
                                        </p:tgtEl>
                                        <p:attrNameLst>
                                          <p:attrName>ppt_w</p:attrName>
                                        </p:attrNameLst>
                                      </p:cBhvr>
                                      <p:tavLst>
                                        <p:tav tm="0">
                                          <p:val>
                                            <p:fltVal val="0"/>
                                          </p:val>
                                        </p:tav>
                                        <p:tav tm="100000">
                                          <p:val>
                                            <p:strVal val="#ppt_w"/>
                                          </p:val>
                                        </p:tav>
                                      </p:tavLst>
                                    </p:anim>
                                    <p:anim calcmode="lin" valueType="num">
                                      <p:cBhvr>
                                        <p:cTn id="58" dur="1000" fill="hold"/>
                                        <p:tgtEl>
                                          <p:spTgt spid="5"/>
                                        </p:tgtEl>
                                        <p:attrNameLst>
                                          <p:attrName>ppt_h</p:attrName>
                                        </p:attrNameLst>
                                      </p:cBhvr>
                                      <p:tavLst>
                                        <p:tav tm="0">
                                          <p:val>
                                            <p:fltVal val="0"/>
                                          </p:val>
                                        </p:tav>
                                        <p:tav tm="100000">
                                          <p:val>
                                            <p:strVal val="#ppt_h"/>
                                          </p:val>
                                        </p:tav>
                                      </p:tavLst>
                                    </p:anim>
                                    <p:anim calcmode="lin" valueType="num">
                                      <p:cBhvr>
                                        <p:cTn id="59" dur="1000" fill="hold"/>
                                        <p:tgtEl>
                                          <p:spTgt spid="5"/>
                                        </p:tgtEl>
                                        <p:attrNameLst>
                                          <p:attrName>style.rotation</p:attrName>
                                        </p:attrNameLst>
                                      </p:cBhvr>
                                      <p:tavLst>
                                        <p:tav tm="0">
                                          <p:val>
                                            <p:fltVal val="90"/>
                                          </p:val>
                                        </p:tav>
                                        <p:tav tm="100000">
                                          <p:val>
                                            <p:fltVal val="0"/>
                                          </p:val>
                                        </p:tav>
                                      </p:tavLst>
                                    </p:anim>
                                    <p:animEffect transition="in" filter="fade">
                                      <p:cBhvr>
                                        <p:cTn id="60" dur="1000"/>
                                        <p:tgtEl>
                                          <p:spTgt spid="5"/>
                                        </p:tgtEl>
                                      </p:cBhvr>
                                    </p:animEffect>
                                  </p:childTnLst>
                                </p:cTn>
                              </p:par>
                              <p:par>
                                <p:cTn id="61" presetID="31"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style.rotation</p:attrName>
                                        </p:attrNameLst>
                                      </p:cBhvr>
                                      <p:tavLst>
                                        <p:tav tm="0">
                                          <p:val>
                                            <p:fltVal val="90"/>
                                          </p:val>
                                        </p:tav>
                                        <p:tav tm="100000">
                                          <p:val>
                                            <p:fltVal val="0"/>
                                          </p:val>
                                        </p:tav>
                                      </p:tavLst>
                                    </p:anim>
                                    <p:animEffect transition="in" filter="fade">
                                      <p:cBhvr>
                                        <p:cTn id="66" dur="1000"/>
                                        <p:tgtEl>
                                          <p:spTgt spid="7"/>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1000" fill="hold"/>
                                        <p:tgtEl>
                                          <p:spTgt spid="8"/>
                                        </p:tgtEl>
                                        <p:attrNameLst>
                                          <p:attrName>ppt_w</p:attrName>
                                        </p:attrNameLst>
                                      </p:cBhvr>
                                      <p:tavLst>
                                        <p:tav tm="0">
                                          <p:val>
                                            <p:fltVal val="0"/>
                                          </p:val>
                                        </p:tav>
                                        <p:tav tm="100000">
                                          <p:val>
                                            <p:strVal val="#ppt_w"/>
                                          </p:val>
                                        </p:tav>
                                      </p:tavLst>
                                    </p:anim>
                                    <p:anim calcmode="lin" valueType="num">
                                      <p:cBhvr>
                                        <p:cTn id="70" dur="1000" fill="hold"/>
                                        <p:tgtEl>
                                          <p:spTgt spid="8"/>
                                        </p:tgtEl>
                                        <p:attrNameLst>
                                          <p:attrName>ppt_h</p:attrName>
                                        </p:attrNameLst>
                                      </p:cBhvr>
                                      <p:tavLst>
                                        <p:tav tm="0">
                                          <p:val>
                                            <p:fltVal val="0"/>
                                          </p:val>
                                        </p:tav>
                                        <p:tav tm="100000">
                                          <p:val>
                                            <p:strVal val="#ppt_h"/>
                                          </p:val>
                                        </p:tav>
                                      </p:tavLst>
                                    </p:anim>
                                    <p:anim calcmode="lin" valueType="num">
                                      <p:cBhvr>
                                        <p:cTn id="71" dur="1000" fill="hold"/>
                                        <p:tgtEl>
                                          <p:spTgt spid="8"/>
                                        </p:tgtEl>
                                        <p:attrNameLst>
                                          <p:attrName>style.rotation</p:attrName>
                                        </p:attrNameLst>
                                      </p:cBhvr>
                                      <p:tavLst>
                                        <p:tav tm="0">
                                          <p:val>
                                            <p:fltVal val="90"/>
                                          </p:val>
                                        </p:tav>
                                        <p:tav tm="100000">
                                          <p:val>
                                            <p:fltVal val="0"/>
                                          </p:val>
                                        </p:tav>
                                      </p:tavLst>
                                    </p:anim>
                                    <p:animEffect transition="in" filter="fade">
                                      <p:cBhvr>
                                        <p:cTn id="72" dur="1000"/>
                                        <p:tgtEl>
                                          <p:spTgt spid="8"/>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90"/>
                                          </p:val>
                                        </p:tav>
                                        <p:tav tm="100000">
                                          <p:val>
                                            <p:fltVal val="0"/>
                                          </p:val>
                                        </p:tav>
                                      </p:tavLst>
                                    </p:anim>
                                    <p:animEffect transition="in" filter="fade">
                                      <p:cBhvr>
                                        <p:cTn id="78" dur="1000"/>
                                        <p:tgtEl>
                                          <p:spTgt spid="9"/>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1000" fill="hold"/>
                                        <p:tgtEl>
                                          <p:spTgt spid="10"/>
                                        </p:tgtEl>
                                        <p:attrNameLst>
                                          <p:attrName>ppt_w</p:attrName>
                                        </p:attrNameLst>
                                      </p:cBhvr>
                                      <p:tavLst>
                                        <p:tav tm="0">
                                          <p:val>
                                            <p:fltVal val="0"/>
                                          </p:val>
                                        </p:tav>
                                        <p:tav tm="100000">
                                          <p:val>
                                            <p:strVal val="#ppt_w"/>
                                          </p:val>
                                        </p:tav>
                                      </p:tavLst>
                                    </p:anim>
                                    <p:anim calcmode="lin" valueType="num">
                                      <p:cBhvr>
                                        <p:cTn id="82" dur="1000" fill="hold"/>
                                        <p:tgtEl>
                                          <p:spTgt spid="10"/>
                                        </p:tgtEl>
                                        <p:attrNameLst>
                                          <p:attrName>ppt_h</p:attrName>
                                        </p:attrNameLst>
                                      </p:cBhvr>
                                      <p:tavLst>
                                        <p:tav tm="0">
                                          <p:val>
                                            <p:fltVal val="0"/>
                                          </p:val>
                                        </p:tav>
                                        <p:tav tm="100000">
                                          <p:val>
                                            <p:strVal val="#ppt_h"/>
                                          </p:val>
                                        </p:tav>
                                      </p:tavLst>
                                    </p:anim>
                                    <p:anim calcmode="lin" valueType="num">
                                      <p:cBhvr>
                                        <p:cTn id="83" dur="1000" fill="hold"/>
                                        <p:tgtEl>
                                          <p:spTgt spid="10"/>
                                        </p:tgtEl>
                                        <p:attrNameLst>
                                          <p:attrName>style.rotation</p:attrName>
                                        </p:attrNameLst>
                                      </p:cBhvr>
                                      <p:tavLst>
                                        <p:tav tm="0">
                                          <p:val>
                                            <p:fltVal val="90"/>
                                          </p:val>
                                        </p:tav>
                                        <p:tav tm="100000">
                                          <p:val>
                                            <p:fltVal val="0"/>
                                          </p:val>
                                        </p:tav>
                                      </p:tavLst>
                                    </p:anim>
                                    <p:animEffect transition="in" filter="fade">
                                      <p:cBhvr>
                                        <p:cTn id="8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led\Desktop\dalil el qouds\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3138"/>
            <a:ext cx="9144000" cy="6858000"/>
          </a:xfrm>
          <a:prstGeom prst="rect">
            <a:avLst/>
          </a:prstGeom>
          <a:ln w="190500" cap="sq">
            <a:solidFill>
              <a:srgbClr val="C8C6BD"/>
            </a:solidFill>
            <a:prstDash val="solid"/>
            <a:miter lim="800000"/>
          </a:ln>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7" name="Freeform 6"/>
          <p:cNvSpPr/>
          <p:nvPr/>
        </p:nvSpPr>
        <p:spPr>
          <a:xfrm>
            <a:off x="381000" y="5029200"/>
            <a:ext cx="8534400" cy="1333949"/>
          </a:xfrm>
          <a:custGeom>
            <a:avLst/>
            <a:gdLst>
              <a:gd name="connsiteX0" fmla="*/ 0 w 8534400"/>
              <a:gd name="connsiteY0" fmla="*/ 222329 h 1333949"/>
              <a:gd name="connsiteX1" fmla="*/ 222329 w 8534400"/>
              <a:gd name="connsiteY1" fmla="*/ 0 h 1333949"/>
              <a:gd name="connsiteX2" fmla="*/ 8312071 w 8534400"/>
              <a:gd name="connsiteY2" fmla="*/ 0 h 1333949"/>
              <a:gd name="connsiteX3" fmla="*/ 8534400 w 8534400"/>
              <a:gd name="connsiteY3" fmla="*/ 222329 h 1333949"/>
              <a:gd name="connsiteX4" fmla="*/ 8534400 w 8534400"/>
              <a:gd name="connsiteY4" fmla="*/ 1111620 h 1333949"/>
              <a:gd name="connsiteX5" fmla="*/ 8312071 w 8534400"/>
              <a:gd name="connsiteY5" fmla="*/ 1333949 h 1333949"/>
              <a:gd name="connsiteX6" fmla="*/ 222329 w 8534400"/>
              <a:gd name="connsiteY6" fmla="*/ 1333949 h 1333949"/>
              <a:gd name="connsiteX7" fmla="*/ 0 w 8534400"/>
              <a:gd name="connsiteY7" fmla="*/ 1111620 h 1333949"/>
              <a:gd name="connsiteX8" fmla="*/ 0 w 8534400"/>
              <a:gd name="connsiteY8" fmla="*/ 222329 h 13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333949">
                <a:moveTo>
                  <a:pt x="0" y="222329"/>
                </a:moveTo>
                <a:cubicBezTo>
                  <a:pt x="0" y="99540"/>
                  <a:pt x="99540" y="0"/>
                  <a:pt x="222329" y="0"/>
                </a:cubicBezTo>
                <a:lnTo>
                  <a:pt x="8312071" y="0"/>
                </a:lnTo>
                <a:cubicBezTo>
                  <a:pt x="8434860" y="0"/>
                  <a:pt x="8534400" y="99540"/>
                  <a:pt x="8534400" y="222329"/>
                </a:cubicBezTo>
                <a:lnTo>
                  <a:pt x="8534400" y="1111620"/>
                </a:lnTo>
                <a:cubicBezTo>
                  <a:pt x="8534400" y="1234409"/>
                  <a:pt x="8434860" y="1333949"/>
                  <a:pt x="8312071" y="1333949"/>
                </a:cubicBezTo>
                <a:lnTo>
                  <a:pt x="222329" y="1333949"/>
                </a:lnTo>
                <a:cubicBezTo>
                  <a:pt x="99540" y="1333949"/>
                  <a:pt x="0" y="1234409"/>
                  <a:pt x="0" y="1111620"/>
                </a:cubicBezTo>
                <a:lnTo>
                  <a:pt x="0" y="222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87038" tIns="187038" rIns="187038" bIns="187038" numCol="1" spcCol="1270" anchor="ctr" anchorCtr="0">
            <a:noAutofit/>
          </a:bodyPr>
          <a:lstStyle/>
          <a:p>
            <a:pPr lvl="0" algn="r" defTabSz="1422400" rtl="1">
              <a:lnSpc>
                <a:spcPct val="90000"/>
              </a:lnSpc>
              <a:spcBef>
                <a:spcPct val="0"/>
              </a:spcBef>
              <a:spcAft>
                <a:spcPct val="35000"/>
              </a:spcAft>
            </a:pPr>
            <a:r>
              <a:rPr lang="ar-SA" sz="3200" b="1" kern="1200" dirty="0" smtClean="0"/>
              <a:t>لم يعتمد مجلس الأمن توصياتها بسبب استخدام حق النقض إلا أنها أُقرت بأغلبية ساحقة في الجمعية العامة.</a:t>
            </a:r>
            <a:endParaRPr lang="en-US" sz="3200" b="1" kern="1200" dirty="0"/>
          </a:p>
        </p:txBody>
      </p:sp>
      <p:sp>
        <p:nvSpPr>
          <p:cNvPr id="8" name="Freeform 7"/>
          <p:cNvSpPr/>
          <p:nvPr/>
        </p:nvSpPr>
        <p:spPr>
          <a:xfrm>
            <a:off x="386255" y="1828800"/>
            <a:ext cx="8534400" cy="1333949"/>
          </a:xfrm>
          <a:custGeom>
            <a:avLst/>
            <a:gdLst>
              <a:gd name="connsiteX0" fmla="*/ 0 w 8534400"/>
              <a:gd name="connsiteY0" fmla="*/ 222329 h 1333949"/>
              <a:gd name="connsiteX1" fmla="*/ 222329 w 8534400"/>
              <a:gd name="connsiteY1" fmla="*/ 0 h 1333949"/>
              <a:gd name="connsiteX2" fmla="*/ 8312071 w 8534400"/>
              <a:gd name="connsiteY2" fmla="*/ 0 h 1333949"/>
              <a:gd name="connsiteX3" fmla="*/ 8534400 w 8534400"/>
              <a:gd name="connsiteY3" fmla="*/ 222329 h 1333949"/>
              <a:gd name="connsiteX4" fmla="*/ 8534400 w 8534400"/>
              <a:gd name="connsiteY4" fmla="*/ 1111620 h 1333949"/>
              <a:gd name="connsiteX5" fmla="*/ 8312071 w 8534400"/>
              <a:gd name="connsiteY5" fmla="*/ 1333949 h 1333949"/>
              <a:gd name="connsiteX6" fmla="*/ 222329 w 8534400"/>
              <a:gd name="connsiteY6" fmla="*/ 1333949 h 1333949"/>
              <a:gd name="connsiteX7" fmla="*/ 0 w 8534400"/>
              <a:gd name="connsiteY7" fmla="*/ 1111620 h 1333949"/>
              <a:gd name="connsiteX8" fmla="*/ 0 w 8534400"/>
              <a:gd name="connsiteY8" fmla="*/ 222329 h 13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333949">
                <a:moveTo>
                  <a:pt x="0" y="222329"/>
                </a:moveTo>
                <a:cubicBezTo>
                  <a:pt x="0" y="99540"/>
                  <a:pt x="99540" y="0"/>
                  <a:pt x="222329" y="0"/>
                </a:cubicBezTo>
                <a:lnTo>
                  <a:pt x="8312071" y="0"/>
                </a:lnTo>
                <a:cubicBezTo>
                  <a:pt x="8434860" y="0"/>
                  <a:pt x="8534400" y="99540"/>
                  <a:pt x="8534400" y="222329"/>
                </a:cubicBezTo>
                <a:lnTo>
                  <a:pt x="8534400" y="1111620"/>
                </a:lnTo>
                <a:cubicBezTo>
                  <a:pt x="8534400" y="1234409"/>
                  <a:pt x="8434860" y="1333949"/>
                  <a:pt x="8312071" y="1333949"/>
                </a:cubicBezTo>
                <a:lnTo>
                  <a:pt x="222329" y="1333949"/>
                </a:lnTo>
                <a:cubicBezTo>
                  <a:pt x="99540" y="1333949"/>
                  <a:pt x="0" y="1234409"/>
                  <a:pt x="0" y="1111620"/>
                </a:cubicBezTo>
                <a:lnTo>
                  <a:pt x="0" y="222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7038" tIns="187038" rIns="187038" bIns="187038" numCol="1" spcCol="1270" anchor="ctr" anchorCtr="0">
            <a:noAutofit/>
          </a:bodyPr>
          <a:lstStyle/>
          <a:p>
            <a:pPr lvl="0" algn="r" defTabSz="1422400" rtl="1">
              <a:lnSpc>
                <a:spcPct val="90000"/>
              </a:lnSpc>
              <a:spcBef>
                <a:spcPct val="0"/>
              </a:spcBef>
              <a:spcAft>
                <a:spcPct val="35000"/>
              </a:spcAft>
            </a:pPr>
            <a:r>
              <a:rPr lang="ar-SA" sz="3200" b="1" kern="1200" dirty="0" smtClean="0"/>
              <a:t>اللجنة المعنية بممارسة الشعب الفلسطيني لحقوقه غير القابلة للتصرف: </a:t>
            </a:r>
            <a:endParaRPr lang="en-US" sz="3200" kern="1200" dirty="0"/>
          </a:p>
        </p:txBody>
      </p:sp>
      <p:sp>
        <p:nvSpPr>
          <p:cNvPr id="9" name="Freeform 8"/>
          <p:cNvSpPr/>
          <p:nvPr/>
        </p:nvSpPr>
        <p:spPr>
          <a:xfrm>
            <a:off x="381000" y="3314395"/>
            <a:ext cx="8534400" cy="1333949"/>
          </a:xfrm>
          <a:custGeom>
            <a:avLst/>
            <a:gdLst>
              <a:gd name="connsiteX0" fmla="*/ 0 w 8534400"/>
              <a:gd name="connsiteY0" fmla="*/ 222329 h 1333949"/>
              <a:gd name="connsiteX1" fmla="*/ 222329 w 8534400"/>
              <a:gd name="connsiteY1" fmla="*/ 0 h 1333949"/>
              <a:gd name="connsiteX2" fmla="*/ 8312071 w 8534400"/>
              <a:gd name="connsiteY2" fmla="*/ 0 h 1333949"/>
              <a:gd name="connsiteX3" fmla="*/ 8534400 w 8534400"/>
              <a:gd name="connsiteY3" fmla="*/ 222329 h 1333949"/>
              <a:gd name="connsiteX4" fmla="*/ 8534400 w 8534400"/>
              <a:gd name="connsiteY4" fmla="*/ 1111620 h 1333949"/>
              <a:gd name="connsiteX5" fmla="*/ 8312071 w 8534400"/>
              <a:gd name="connsiteY5" fmla="*/ 1333949 h 1333949"/>
              <a:gd name="connsiteX6" fmla="*/ 222329 w 8534400"/>
              <a:gd name="connsiteY6" fmla="*/ 1333949 h 1333949"/>
              <a:gd name="connsiteX7" fmla="*/ 0 w 8534400"/>
              <a:gd name="connsiteY7" fmla="*/ 1111620 h 1333949"/>
              <a:gd name="connsiteX8" fmla="*/ 0 w 8534400"/>
              <a:gd name="connsiteY8" fmla="*/ 222329 h 133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4400" h="1333949">
                <a:moveTo>
                  <a:pt x="0" y="222329"/>
                </a:moveTo>
                <a:cubicBezTo>
                  <a:pt x="0" y="99540"/>
                  <a:pt x="99540" y="0"/>
                  <a:pt x="222329" y="0"/>
                </a:cubicBezTo>
                <a:lnTo>
                  <a:pt x="8312071" y="0"/>
                </a:lnTo>
                <a:cubicBezTo>
                  <a:pt x="8434860" y="0"/>
                  <a:pt x="8534400" y="99540"/>
                  <a:pt x="8534400" y="222329"/>
                </a:cubicBezTo>
                <a:lnTo>
                  <a:pt x="8534400" y="1111620"/>
                </a:lnTo>
                <a:cubicBezTo>
                  <a:pt x="8534400" y="1234409"/>
                  <a:pt x="8434860" y="1333949"/>
                  <a:pt x="8312071" y="1333949"/>
                </a:cubicBezTo>
                <a:lnTo>
                  <a:pt x="222329" y="1333949"/>
                </a:lnTo>
                <a:cubicBezTo>
                  <a:pt x="99540" y="1333949"/>
                  <a:pt x="0" y="1234409"/>
                  <a:pt x="0" y="1111620"/>
                </a:cubicBezTo>
                <a:lnTo>
                  <a:pt x="0" y="22232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71798" tIns="171798" rIns="171798" bIns="171798" numCol="1" spcCol="1270" anchor="ctr" anchorCtr="0">
            <a:noAutofit/>
          </a:bodyPr>
          <a:lstStyle/>
          <a:p>
            <a:pPr lvl="0" algn="r" defTabSz="1244600" rtl="1">
              <a:lnSpc>
                <a:spcPct val="90000"/>
              </a:lnSpc>
              <a:spcBef>
                <a:spcPct val="0"/>
              </a:spcBef>
              <a:spcAft>
                <a:spcPct val="35000"/>
              </a:spcAft>
            </a:pPr>
            <a:r>
              <a:rPr lang="ar-SA" sz="2800" b="1" kern="1200" dirty="0" smtClean="0"/>
              <a:t>هي الهيئة الوحيدة داخل الأمم المتحدة المكرسة حصراً لقضية فلسطين، تهدف إلى التوصل لحل من طريق التفاوض يتضمن القدس الشرقية عاصمةً لدولة فلسطين وتلزم إسرائيل بأحكام القانون الدولي. </a:t>
            </a:r>
            <a:endParaRPr lang="en-US" sz="2800" b="1" kern="1200" dirty="0"/>
          </a:p>
        </p:txBody>
      </p:sp>
    </p:spTree>
    <p:extLst>
      <p:ext uri="{BB962C8B-B14F-4D97-AF65-F5344CB8AC3E}">
        <p14:creationId xmlns:p14="http://schemas.microsoft.com/office/powerpoint/2010/main" val="1981488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led\Desktop\dalil el qouds\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219200" y="1752600"/>
            <a:ext cx="7467600" cy="2247424"/>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SA" sz="2600" b="1" dirty="0"/>
              <a:t>شعبة حقوق الفلسطينيين: </a:t>
            </a:r>
            <a:endParaRPr lang="ar-LB" sz="2600" b="1" dirty="0" smtClean="0"/>
          </a:p>
          <a:p>
            <a:pPr algn="r" rtl="1"/>
            <a:endParaRPr lang="ar-SA" sz="2800" b="1" dirty="0"/>
          </a:p>
          <a:p>
            <a:pPr algn="just" rtl="1"/>
            <a:r>
              <a:rPr lang="ar-SA" sz="2400" dirty="0"/>
              <a:t>وحدة خاصة داخل الأمانة العامة للأمم المتحدة معنية بحقوق الفلسطينيين لمساعدة اللجنة في عملها من خلال تنظيم اجتماعات دولية وتوفير الدعم للعملية السياسية لإيجاد تسوية سلمية</a:t>
            </a:r>
            <a:r>
              <a:rPr lang="ar-SA" sz="2400" dirty="0" smtClean="0"/>
              <a:t>.</a:t>
            </a:r>
            <a:endParaRPr lang="ar-LB" sz="2400" dirty="0" smtClean="0"/>
          </a:p>
        </p:txBody>
      </p:sp>
      <p:sp>
        <p:nvSpPr>
          <p:cNvPr id="6" name="Rounded Rectangle 5"/>
          <p:cNvSpPr/>
          <p:nvPr/>
        </p:nvSpPr>
        <p:spPr>
          <a:xfrm>
            <a:off x="1219201" y="4419600"/>
            <a:ext cx="7467600" cy="1362075"/>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r>
              <a:rPr lang="ar-SA" sz="2600" b="1" dirty="0" smtClean="0"/>
              <a:t>اليوم </a:t>
            </a:r>
            <a:r>
              <a:rPr lang="ar-SA" sz="2600" b="1" dirty="0"/>
              <a:t>الدولي للتضامن مع الشعب </a:t>
            </a:r>
            <a:r>
              <a:rPr lang="ar-SA" sz="2600" b="1" dirty="0" smtClean="0"/>
              <a:t>الفلسطيني</a:t>
            </a:r>
            <a:r>
              <a:rPr lang="ar-SA" sz="2400" b="1" dirty="0" smtClean="0"/>
              <a:t>:</a:t>
            </a:r>
            <a:endParaRPr lang="en-US" sz="2400" b="1" dirty="0"/>
          </a:p>
          <a:p>
            <a:pPr algn="just" rtl="1"/>
            <a:r>
              <a:rPr lang="ar-SA" sz="2400" dirty="0" smtClean="0"/>
              <a:t>يُحتفل </a:t>
            </a:r>
            <a:r>
              <a:rPr lang="ar-SA" sz="2400" dirty="0"/>
              <a:t>رسمياً في 29 تشرين الثاني من كل سنة بإصدار الجمعية العامة القرار رقم 181.</a:t>
            </a:r>
            <a:endParaRPr lang="en-US" sz="2400" dirty="0"/>
          </a:p>
        </p:txBody>
      </p:sp>
    </p:spTree>
    <p:extLst>
      <p:ext uri="{BB962C8B-B14F-4D97-AF65-F5344CB8AC3E}">
        <p14:creationId xmlns:p14="http://schemas.microsoft.com/office/powerpoint/2010/main" val="3236106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led\Desktop\dalil el qouds\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505200" y="1476703"/>
            <a:ext cx="5410200" cy="4771697"/>
          </a:xfrm>
          <a:prstGeom prst="rect">
            <a:avLst/>
          </a:prstGeom>
          <a:solidFill>
            <a:schemeClr val="bg1"/>
          </a:solidFill>
          <a:ln w="127000" cmpd="tri">
            <a:gradFill>
              <a:gsLst>
                <a:gs pos="0">
                  <a:srgbClr val="000082"/>
                </a:gs>
                <a:gs pos="30000">
                  <a:srgbClr val="66008F"/>
                </a:gs>
                <a:gs pos="64999">
                  <a:srgbClr val="BA0066"/>
                </a:gs>
                <a:gs pos="89999">
                  <a:srgbClr val="FF0000"/>
                </a:gs>
                <a:gs pos="100000">
                  <a:srgbClr val="FF8200"/>
                </a:gs>
              </a:gsLst>
              <a:lin ang="5400000" scaled="0"/>
            </a:gradFill>
            <a:bevel/>
          </a:ln>
          <a:scene3d>
            <a:camera prst="orthographicFront"/>
            <a:lightRig rig="threePt" dir="t"/>
          </a:scene3d>
          <a:sp3d prstMaterial="dkEdge">
            <a:bevelT prst="angle"/>
          </a:sp3d>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r" rtl="1">
              <a:lnSpc>
                <a:spcPct val="110000"/>
              </a:lnSpc>
              <a:buFont typeface="Arial" pitchFamily="34" charset="0"/>
              <a:buNone/>
            </a:pPr>
            <a:r>
              <a:rPr lang="ar-SA" sz="2400" b="1" dirty="0" smtClean="0"/>
              <a:t>قرار التقسيم </a:t>
            </a:r>
            <a:r>
              <a:rPr lang="ar-LB" sz="2400" b="1" dirty="0" smtClean="0"/>
              <a:t>(181)</a:t>
            </a:r>
          </a:p>
          <a:p>
            <a:pPr marL="0" lvl="1" indent="0" algn="r" rtl="1">
              <a:lnSpc>
                <a:spcPct val="110000"/>
              </a:lnSpc>
              <a:buFont typeface="Arial" pitchFamily="34" charset="0"/>
              <a:buNone/>
            </a:pPr>
            <a:endParaRPr lang="ar-SA" sz="2400" b="1" dirty="0" smtClean="0"/>
          </a:p>
          <a:p>
            <a:pPr marL="342900" lvl="1" indent="-342900" algn="r" rtl="1">
              <a:lnSpc>
                <a:spcPct val="110000"/>
              </a:lnSpc>
              <a:buFont typeface="Arial" pitchFamily="34" charset="0"/>
              <a:buChar char="•"/>
            </a:pPr>
            <a:r>
              <a:rPr lang="ar-LB" sz="2400" dirty="0" smtClean="0"/>
              <a:t>تنشأ في فلسطين دولتان مستقلتان: عربية ويهودية.</a:t>
            </a:r>
            <a:endParaRPr lang="ar-SA" sz="2400" dirty="0" smtClean="0"/>
          </a:p>
          <a:p>
            <a:pPr algn="r" rtl="1">
              <a:lnSpc>
                <a:spcPct val="110000"/>
              </a:lnSpc>
            </a:pPr>
            <a:r>
              <a:rPr lang="ar-LB" sz="2400" dirty="0" smtClean="0"/>
              <a:t>لمدينة القدس حكم دولي خاص لتكون بذلك كياناً منفصلاً</a:t>
            </a:r>
            <a:r>
              <a:rPr lang="ar-SA" sz="2400" dirty="0" smtClean="0"/>
              <a:t> </a:t>
            </a:r>
            <a:r>
              <a:rPr lang="ar-LB" sz="2400" dirty="0" smtClean="0"/>
              <a:t>خاضعاً لنظام دولي خاص</a:t>
            </a:r>
            <a:r>
              <a:rPr lang="ar-SA" sz="2400" dirty="0" smtClean="0"/>
              <a:t>.</a:t>
            </a:r>
            <a:endParaRPr lang="ar-LB" sz="2400" dirty="0" smtClean="0"/>
          </a:p>
          <a:p>
            <a:pPr algn="r" rtl="1">
              <a:lnSpc>
                <a:spcPct val="110000"/>
              </a:lnSpc>
            </a:pPr>
            <a:r>
              <a:rPr lang="ar-LB" sz="2400" dirty="0" smtClean="0"/>
              <a:t>تتولى الأمم المتحدة إدارة المدينة</a:t>
            </a:r>
            <a:r>
              <a:rPr lang="ar-SA" sz="2400" dirty="0" smtClean="0"/>
              <a:t> من خلال </a:t>
            </a:r>
            <a:r>
              <a:rPr lang="ar-LB" sz="2400" dirty="0" smtClean="0"/>
              <a:t>مجلس وصاية </a:t>
            </a:r>
            <a:r>
              <a:rPr lang="ar-SA" sz="2400" dirty="0" smtClean="0"/>
              <a:t>و</a:t>
            </a:r>
            <a:r>
              <a:rPr lang="ar-LB" sz="2400" dirty="0" smtClean="0"/>
              <a:t>حاكم</a:t>
            </a:r>
            <a:r>
              <a:rPr lang="ar-SA" sz="2400" dirty="0" smtClean="0"/>
              <a:t> </a:t>
            </a:r>
            <a:r>
              <a:rPr lang="ar-LB" sz="2400" dirty="0" smtClean="0"/>
              <a:t>للقدس على ألّا يكون مواطناً لأيٍّ من الدولتين في فلسطين</a:t>
            </a:r>
            <a:r>
              <a:rPr lang="ar-SA" sz="2400" dirty="0" smtClean="0"/>
              <a:t>. </a:t>
            </a:r>
          </a:p>
          <a:p>
            <a:pPr algn="r" rtl="1">
              <a:lnSpc>
                <a:spcPct val="110000"/>
              </a:lnSpc>
            </a:pPr>
            <a:r>
              <a:rPr lang="ar-SA" sz="2400" dirty="0" smtClean="0"/>
              <a:t>يشمل القرار إجراءات أمنية وتشريعية وقضائية وإقتصادية وإجتماعية ودينية.</a:t>
            </a:r>
          </a:p>
          <a:p>
            <a:pPr algn="r" rtl="1">
              <a:lnSpc>
                <a:spcPct val="110000"/>
              </a:lnSpc>
            </a:pPr>
            <a:endParaRPr lang="ar-SA" sz="2400" dirty="0" smtClean="0"/>
          </a:p>
          <a:p>
            <a:pPr marL="0" indent="0" algn="r" rtl="1">
              <a:lnSpc>
                <a:spcPct val="110000"/>
              </a:lnSpc>
              <a:buFont typeface="Arial" pitchFamily="34" charset="0"/>
              <a:buNone/>
            </a:pPr>
            <a:endParaRPr lang="ar-LB" sz="2400" dirty="0"/>
          </a:p>
        </p:txBody>
      </p:sp>
      <p:pic>
        <p:nvPicPr>
          <p:cNvPr id="5" name="Picture 2" descr="http://samate.wpengine.netdna-cdn.com/wp-content/uploads/040314_1149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873" y="1828801"/>
            <a:ext cx="2140527" cy="48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6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haled\Desktop\dalil el qouds\1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2971800" y="1600200"/>
            <a:ext cx="5943600" cy="4771697"/>
          </a:xfrm>
          <a:prstGeom prst="rect">
            <a:avLst/>
          </a:prstGeom>
          <a:solidFill>
            <a:schemeClr val="bg1"/>
          </a:solidFill>
          <a:ln w="12700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lnSpc>
                <a:spcPct val="110000"/>
              </a:lnSpc>
              <a:buNone/>
            </a:pPr>
            <a:endParaRPr lang="en-US" sz="2400" b="1" dirty="0" smtClean="0"/>
          </a:p>
          <a:p>
            <a:pPr marL="0" indent="0" algn="r" rtl="1">
              <a:lnSpc>
                <a:spcPct val="110000"/>
              </a:lnSpc>
              <a:buNone/>
            </a:pPr>
            <a:r>
              <a:rPr lang="ar-LB" sz="2400" b="1" dirty="0" smtClean="0"/>
              <a:t>عدم </a:t>
            </a:r>
            <a:r>
              <a:rPr lang="ar-LB" sz="2400" b="1" dirty="0"/>
              <a:t>قانونية قرار التقسيم</a:t>
            </a:r>
            <a:r>
              <a:rPr lang="ar-LB" sz="2400" b="1" dirty="0" smtClean="0"/>
              <a:t>:</a:t>
            </a:r>
          </a:p>
          <a:p>
            <a:pPr marL="0" indent="0" algn="r" rtl="1">
              <a:lnSpc>
                <a:spcPct val="110000"/>
              </a:lnSpc>
              <a:buNone/>
            </a:pPr>
            <a:endParaRPr lang="en-US" sz="2400" dirty="0"/>
          </a:p>
          <a:p>
            <a:pPr marL="514350" lvl="0" indent="-514350" algn="r" rtl="1">
              <a:lnSpc>
                <a:spcPct val="110000"/>
              </a:lnSpc>
              <a:buFont typeface="+mj-lt"/>
              <a:buAutoNum type="arabicPeriod"/>
            </a:pPr>
            <a:r>
              <a:rPr lang="ar-LB" sz="2400" dirty="0"/>
              <a:t>صدر مخالفاً لحق الشعوب في تقرير مصيرها</a:t>
            </a:r>
            <a:r>
              <a:rPr lang="ar-SA" sz="2400" dirty="0"/>
              <a:t> ومخالفاً للعدالة في التوزيع</a:t>
            </a:r>
            <a:r>
              <a:rPr lang="ar-LB" sz="2400" dirty="0"/>
              <a:t>.</a:t>
            </a:r>
            <a:endParaRPr lang="en-US" sz="2400" dirty="0"/>
          </a:p>
          <a:p>
            <a:pPr marL="514350" lvl="0" indent="-514350" algn="r" rtl="1">
              <a:lnSpc>
                <a:spcPct val="110000"/>
              </a:lnSpc>
              <a:buFont typeface="+mj-lt"/>
              <a:buAutoNum type="arabicPeriod"/>
            </a:pPr>
            <a:r>
              <a:rPr lang="ar-LB" sz="2400" dirty="0"/>
              <a:t>الجمعية العامة لا تملك سلطة التصرف في شؤون الأقاليم الموضوعة تحت الانتداب</a:t>
            </a:r>
            <a:r>
              <a:rPr lang="ar-SA" sz="2400" dirty="0"/>
              <a:t> كتقسيمها</a:t>
            </a:r>
            <a:r>
              <a:rPr lang="ar-LB" sz="2400" dirty="0"/>
              <a:t>، ومنها فلسطين.</a:t>
            </a:r>
            <a:endParaRPr lang="en-US" sz="2400" dirty="0"/>
          </a:p>
          <a:p>
            <a:pPr marL="514350" lvl="0" indent="-514350" algn="r" rtl="1">
              <a:lnSpc>
                <a:spcPct val="110000"/>
              </a:lnSpc>
              <a:buFont typeface="+mj-lt"/>
              <a:buAutoNum type="arabicPeriod"/>
            </a:pPr>
            <a:r>
              <a:rPr lang="ar-LB" sz="2400" dirty="0"/>
              <a:t>يُعد هذا القرار توصية غير ملزمة</a:t>
            </a:r>
            <a:r>
              <a:rPr lang="ar-SA" sz="2400" dirty="0"/>
              <a:t> </a:t>
            </a:r>
            <a:r>
              <a:rPr lang="ar-LB" sz="2400" dirty="0"/>
              <a:t>لا يمكن أن تمسّ الحقوق الثابتة للشعب الفلسطيني.</a:t>
            </a:r>
            <a:endParaRPr lang="en-US" sz="2400" dirty="0"/>
          </a:p>
        </p:txBody>
      </p:sp>
      <p:pic>
        <p:nvPicPr>
          <p:cNvPr id="5" name="Picture 2" descr="http://samate.wpengine.netdna-cdn.com/wp-content/uploads/040314_1149_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873" y="1828801"/>
            <a:ext cx="2140527" cy="4800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334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0.7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2546</Words>
  <Application>Microsoft Office PowerPoint</Application>
  <PresentationFormat>On-screen Show (4:3)</PresentationFormat>
  <Paragraphs>249</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Khaled</dc:creator>
  <cp:lastModifiedBy>DR.Ahmed Saker 2o1O</cp:lastModifiedBy>
  <cp:revision>51</cp:revision>
  <dcterms:created xsi:type="dcterms:W3CDTF">2006-08-16T00:00:00Z</dcterms:created>
  <dcterms:modified xsi:type="dcterms:W3CDTF">2016-05-23T08:34:24Z</dcterms:modified>
</cp:coreProperties>
</file>